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6"/>
  </p:notesMasterIdLst>
  <p:sldIdLst>
    <p:sldId id="256" r:id="rId2"/>
    <p:sldId id="334" r:id="rId3"/>
    <p:sldId id="322" r:id="rId4"/>
    <p:sldId id="335" r:id="rId5"/>
    <p:sldId id="336" r:id="rId6"/>
    <p:sldId id="337" r:id="rId7"/>
    <p:sldId id="338" r:id="rId8"/>
    <p:sldId id="339" r:id="rId9"/>
    <p:sldId id="340" r:id="rId10"/>
    <p:sldId id="341" r:id="rId11"/>
    <p:sldId id="344" r:id="rId12"/>
    <p:sldId id="345" r:id="rId13"/>
    <p:sldId id="346" r:id="rId14"/>
    <p:sldId id="342" r:id="rId15"/>
  </p:sldIdLst>
  <p:sldSz cx="9144000" cy="6858000" type="screen4x3"/>
  <p:notesSz cx="6858000" cy="9144000"/>
  <p:defaultTextStyle>
    <a:defPPr>
      <a:defRPr lang="en-US"/>
    </a:defPPr>
    <a:lvl1pPr algn="l" rtl="0" fontAlgn="base">
      <a:spcBef>
        <a:spcPct val="20000"/>
      </a:spcBef>
      <a:spcAft>
        <a:spcPct val="0"/>
      </a:spcAft>
      <a:buChar char="•"/>
      <a:defRPr sz="3200" kern="1200">
        <a:solidFill>
          <a:schemeClr val="tx1"/>
        </a:solidFill>
        <a:latin typeface="Arial" charset="0"/>
        <a:ea typeface="+mn-ea"/>
        <a:cs typeface="+mn-cs"/>
      </a:defRPr>
    </a:lvl1pPr>
    <a:lvl2pPr marL="457200" algn="l" rtl="0" fontAlgn="base">
      <a:spcBef>
        <a:spcPct val="20000"/>
      </a:spcBef>
      <a:spcAft>
        <a:spcPct val="0"/>
      </a:spcAft>
      <a:buChar char="•"/>
      <a:defRPr sz="3200" kern="1200">
        <a:solidFill>
          <a:schemeClr val="tx1"/>
        </a:solidFill>
        <a:latin typeface="Arial" charset="0"/>
        <a:ea typeface="+mn-ea"/>
        <a:cs typeface="+mn-cs"/>
      </a:defRPr>
    </a:lvl2pPr>
    <a:lvl3pPr marL="914400" algn="l" rtl="0" fontAlgn="base">
      <a:spcBef>
        <a:spcPct val="20000"/>
      </a:spcBef>
      <a:spcAft>
        <a:spcPct val="0"/>
      </a:spcAft>
      <a:buChar char="•"/>
      <a:defRPr sz="3200" kern="1200">
        <a:solidFill>
          <a:schemeClr val="tx1"/>
        </a:solidFill>
        <a:latin typeface="Arial" charset="0"/>
        <a:ea typeface="+mn-ea"/>
        <a:cs typeface="+mn-cs"/>
      </a:defRPr>
    </a:lvl3pPr>
    <a:lvl4pPr marL="1371600" algn="l" rtl="0" fontAlgn="base">
      <a:spcBef>
        <a:spcPct val="20000"/>
      </a:spcBef>
      <a:spcAft>
        <a:spcPct val="0"/>
      </a:spcAft>
      <a:buChar char="•"/>
      <a:defRPr sz="3200" kern="1200">
        <a:solidFill>
          <a:schemeClr val="tx1"/>
        </a:solidFill>
        <a:latin typeface="Arial" charset="0"/>
        <a:ea typeface="+mn-ea"/>
        <a:cs typeface="+mn-cs"/>
      </a:defRPr>
    </a:lvl4pPr>
    <a:lvl5pPr marL="1828800" algn="l" rtl="0" fontAlgn="base">
      <a:spcBef>
        <a:spcPct val="20000"/>
      </a:spcBef>
      <a:spcAft>
        <a:spcPct val="0"/>
      </a:spcAft>
      <a:buChar char="•"/>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3366CC"/>
    <a:srgbClr val="008000"/>
    <a:srgbClr val="99FF33"/>
    <a:srgbClr val="CCCC00"/>
    <a:srgbClr val="FFFF00"/>
    <a:srgbClr val="FF00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523" autoAdjust="0"/>
  </p:normalViewPr>
  <p:slideViewPr>
    <p:cSldViewPr>
      <p:cViewPr>
        <p:scale>
          <a:sx n="100" d="100"/>
          <a:sy n="100" d="100"/>
        </p:scale>
        <p:origin x="-300"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smtClean="0"/>
            </a:lvl1pPr>
          </a:lstStyle>
          <a:p>
            <a:pPr>
              <a:defRPr/>
            </a:pPr>
            <a:endParaRPr lang="en-GB"/>
          </a:p>
        </p:txBody>
      </p:sp>
      <p:sp>
        <p:nvSpPr>
          <p:cNvPr id="645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smtClean="0"/>
            </a:lvl1pPr>
          </a:lstStyle>
          <a:p>
            <a:pPr>
              <a:defRPr/>
            </a:pPr>
            <a:endParaRPr lang="en-GB"/>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smtClean="0"/>
            </a:lvl1pPr>
          </a:lstStyle>
          <a:p>
            <a:pPr>
              <a:defRPr/>
            </a:pPr>
            <a:endParaRPr lang="en-GB"/>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smtClean="0"/>
            </a:lvl1pPr>
          </a:lstStyle>
          <a:p>
            <a:pPr>
              <a:defRPr/>
            </a:pPr>
            <a:fld id="{B71043E4-EB2E-4395-8BB1-7AFA93524D92}" type="slidenum">
              <a:rPr lang="en-GB"/>
              <a:pPr>
                <a:defRPr/>
              </a:pPr>
              <a:t>‹#›</a:t>
            </a:fld>
            <a:endParaRPr lang="en-GB"/>
          </a:p>
        </p:txBody>
      </p:sp>
    </p:spTree>
    <p:extLst>
      <p:ext uri="{BB962C8B-B14F-4D97-AF65-F5344CB8AC3E}">
        <p14:creationId xmlns:p14="http://schemas.microsoft.com/office/powerpoint/2010/main" val="36537809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71043E4-EB2E-4395-8BB1-7AFA93524D92}" type="slidenum">
              <a:rPr lang="en-GB" smtClean="0"/>
              <a:pPr>
                <a:defRPr/>
              </a:pPr>
              <a:t>13</a:t>
            </a:fld>
            <a:endParaRPr lang="en-GB"/>
          </a:p>
        </p:txBody>
      </p:sp>
    </p:spTree>
    <p:extLst>
      <p:ext uri="{BB962C8B-B14F-4D97-AF65-F5344CB8AC3E}">
        <p14:creationId xmlns:p14="http://schemas.microsoft.com/office/powerpoint/2010/main" val="21898970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STFC PP background"/>
          <p:cNvPicPr>
            <a:picLocks noChangeAspect="1" noChangeArrowheads="1"/>
          </p:cNvPicPr>
          <p:nvPr/>
        </p:nvPicPr>
        <p:blipFill>
          <a:blip r:embed="rId2" cstate="print"/>
          <a:srcRect/>
          <a:stretch>
            <a:fillRect/>
          </a:stretch>
        </p:blipFill>
        <p:spPr bwMode="auto">
          <a:xfrm>
            <a:off x="-7938" y="3175"/>
            <a:ext cx="9151938" cy="6854825"/>
          </a:xfrm>
          <a:prstGeom prst="rect">
            <a:avLst/>
          </a:prstGeom>
          <a:noFill/>
          <a:ln w="9525">
            <a:noFill/>
            <a:miter lim="800000"/>
            <a:headEnd/>
            <a:tailEnd/>
          </a:ln>
        </p:spPr>
      </p:pic>
      <p:pic>
        <p:nvPicPr>
          <p:cNvPr id="3" name="Picture 3" descr="ISIS-04 CMYK"/>
          <p:cNvPicPr>
            <a:picLocks noChangeAspect="1" noChangeArrowheads="1"/>
          </p:cNvPicPr>
          <p:nvPr/>
        </p:nvPicPr>
        <p:blipFill>
          <a:blip r:embed="rId3" cstate="print"/>
          <a:srcRect/>
          <a:stretch>
            <a:fillRect/>
          </a:stretch>
        </p:blipFill>
        <p:spPr bwMode="auto">
          <a:xfrm>
            <a:off x="5364163" y="1484313"/>
            <a:ext cx="1719262" cy="590550"/>
          </a:xfrm>
          <a:prstGeom prst="rect">
            <a:avLst/>
          </a:prstGeom>
          <a:noFill/>
          <a:ln w="9525">
            <a:noFill/>
            <a:miter lim="800000"/>
            <a:headEnd/>
            <a:tailEnd/>
          </a:ln>
        </p:spPr>
      </p:pic>
      <p:pic>
        <p:nvPicPr>
          <p:cNvPr id="4" name="Picture 10" descr="the_warwick_uni_blue"/>
          <p:cNvPicPr>
            <a:picLocks noChangeAspect="1" noChangeArrowheads="1"/>
          </p:cNvPicPr>
          <p:nvPr userDrawn="1"/>
        </p:nvPicPr>
        <p:blipFill>
          <a:blip r:embed="rId4" cstate="print"/>
          <a:srcRect/>
          <a:stretch>
            <a:fillRect/>
          </a:stretch>
        </p:blipFill>
        <p:spPr bwMode="auto">
          <a:xfrm>
            <a:off x="7112000" y="187325"/>
            <a:ext cx="1852613" cy="720725"/>
          </a:xfrm>
          <a:prstGeom prst="rect">
            <a:avLst/>
          </a:prstGeom>
          <a:noFill/>
          <a:ln w="9525">
            <a:noFill/>
            <a:miter lim="800000"/>
            <a:headEnd/>
            <a:tailEnd/>
          </a:ln>
        </p:spPr>
      </p:pic>
      <p:pic>
        <p:nvPicPr>
          <p:cNvPr id="5" name="Picture 11" descr="astec logo3"/>
          <p:cNvPicPr>
            <a:picLocks noChangeAspect="1" noChangeArrowheads="1"/>
          </p:cNvPicPr>
          <p:nvPr userDrawn="1"/>
        </p:nvPicPr>
        <p:blipFill>
          <a:blip r:embed="rId5" cstate="print">
            <a:clrChange>
              <a:clrFrom>
                <a:srgbClr val="F5E2E8"/>
              </a:clrFrom>
              <a:clrTo>
                <a:srgbClr val="F5E2E8">
                  <a:alpha val="0"/>
                </a:srgbClr>
              </a:clrTo>
            </a:clrChange>
          </a:blip>
          <a:srcRect/>
          <a:stretch>
            <a:fillRect/>
          </a:stretch>
        </p:blipFill>
        <p:spPr bwMode="auto">
          <a:xfrm>
            <a:off x="5364163" y="182563"/>
            <a:ext cx="1457325" cy="723900"/>
          </a:xfrm>
          <a:prstGeom prst="rect">
            <a:avLst/>
          </a:prstGeom>
          <a:noFill/>
          <a:ln w="9525">
            <a:noFill/>
            <a:miter lim="800000"/>
            <a:headEnd/>
            <a:tailEnd/>
          </a:ln>
        </p:spPr>
      </p:pic>
      <p:pic>
        <p:nvPicPr>
          <p:cNvPr id="6" name="Picture 12" descr="etsi_debilbao_logo"/>
          <p:cNvPicPr>
            <a:picLocks noChangeAspect="1" noChangeArrowheads="1"/>
          </p:cNvPicPr>
          <p:nvPr userDrawn="1"/>
        </p:nvPicPr>
        <p:blipFill>
          <a:blip r:embed="rId6" cstate="print"/>
          <a:srcRect/>
          <a:stretch>
            <a:fillRect/>
          </a:stretch>
        </p:blipFill>
        <p:spPr bwMode="auto">
          <a:xfrm>
            <a:off x="7164388" y="1052513"/>
            <a:ext cx="1871662" cy="901700"/>
          </a:xfrm>
          <a:prstGeom prst="rect">
            <a:avLst/>
          </a:prstGeom>
          <a:noFill/>
          <a:ln w="9525">
            <a:noFill/>
            <a:miter lim="800000"/>
            <a:headEnd/>
            <a:tailEnd/>
          </a:ln>
        </p:spPr>
      </p:pic>
      <p:pic>
        <p:nvPicPr>
          <p:cNvPr id="7" name="Picture 13" descr="imperial"/>
          <p:cNvPicPr>
            <a:picLocks noChangeAspect="1" noChangeArrowheads="1"/>
          </p:cNvPicPr>
          <p:nvPr userDrawn="1"/>
        </p:nvPicPr>
        <p:blipFill>
          <a:blip r:embed="rId7" cstate="print"/>
          <a:srcRect/>
          <a:stretch>
            <a:fillRect/>
          </a:stretch>
        </p:blipFill>
        <p:spPr bwMode="auto">
          <a:xfrm>
            <a:off x="5365750" y="977900"/>
            <a:ext cx="1654175" cy="43497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6250"/>
            <a:ext cx="2057400" cy="590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76250"/>
            <a:ext cx="6019800" cy="590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5578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5578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557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557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83" name="Rectangle 15"/>
          <p:cNvSpPr>
            <a:spLocks noChangeArrowheads="1"/>
          </p:cNvSpPr>
          <p:nvPr userDrawn="1"/>
        </p:nvSpPr>
        <p:spPr bwMode="auto">
          <a:xfrm>
            <a:off x="0" y="0"/>
            <a:ext cx="9144000" cy="792163"/>
          </a:xfrm>
          <a:prstGeom prst="rect">
            <a:avLst/>
          </a:prstGeom>
          <a:solidFill>
            <a:srgbClr val="E7E7E7"/>
          </a:solidFill>
          <a:ln w="9525" algn="ctr">
            <a:solidFill>
              <a:srgbClr val="E7E7E7"/>
            </a:solidFill>
            <a:miter lim="800000"/>
            <a:headEnd/>
            <a:tailEnd/>
          </a:ln>
          <a:effectLst/>
        </p:spPr>
        <p:txBody>
          <a:bodyPr wrap="none" anchor="ctr"/>
          <a:lstStyle/>
          <a:p>
            <a:pPr>
              <a:defRPr/>
            </a:pPr>
            <a:endParaRPr lang="en-US"/>
          </a:p>
        </p:txBody>
      </p:sp>
      <p:pic>
        <p:nvPicPr>
          <p:cNvPr id="1027" name="Picture 3" descr="ISIS-04 CMYK"/>
          <p:cNvPicPr>
            <a:picLocks noChangeAspect="1" noChangeArrowheads="1"/>
          </p:cNvPicPr>
          <p:nvPr/>
        </p:nvPicPr>
        <p:blipFill>
          <a:blip r:embed="rId14" cstate="print"/>
          <a:srcRect/>
          <a:stretch>
            <a:fillRect/>
          </a:stretch>
        </p:blipFill>
        <p:spPr bwMode="auto">
          <a:xfrm>
            <a:off x="5021263" y="188913"/>
            <a:ext cx="1206500" cy="412750"/>
          </a:xfrm>
          <a:prstGeom prst="rect">
            <a:avLst/>
          </a:prstGeom>
          <a:noFill/>
          <a:ln w="9525">
            <a:noFill/>
            <a:miter lim="800000"/>
            <a:headEnd/>
            <a:tailEnd/>
          </a:ln>
        </p:spPr>
      </p:pic>
      <p:pic>
        <p:nvPicPr>
          <p:cNvPr id="1028" name="Picture 9" descr="astec logo3"/>
          <p:cNvPicPr>
            <a:picLocks noChangeAspect="1" noChangeArrowheads="1"/>
          </p:cNvPicPr>
          <p:nvPr userDrawn="1"/>
        </p:nvPicPr>
        <p:blipFill>
          <a:blip r:embed="rId15" cstate="print">
            <a:clrChange>
              <a:clrFrom>
                <a:srgbClr val="F5E2E8"/>
              </a:clrFrom>
              <a:clrTo>
                <a:srgbClr val="F5E2E8">
                  <a:alpha val="0"/>
                </a:srgbClr>
              </a:clrTo>
            </a:clrChange>
          </a:blip>
          <a:srcRect/>
          <a:stretch>
            <a:fillRect/>
          </a:stretch>
        </p:blipFill>
        <p:spPr bwMode="auto">
          <a:xfrm>
            <a:off x="2197100" y="109538"/>
            <a:ext cx="1168400" cy="582612"/>
          </a:xfrm>
          <a:prstGeom prst="rect">
            <a:avLst/>
          </a:prstGeom>
          <a:noFill/>
          <a:ln w="9525">
            <a:noFill/>
            <a:miter lim="800000"/>
            <a:headEnd/>
            <a:tailEnd/>
          </a:ln>
        </p:spPr>
      </p:pic>
      <p:pic>
        <p:nvPicPr>
          <p:cNvPr id="1029" name="Picture 10" descr="the_warwick_uni_blue"/>
          <p:cNvPicPr>
            <a:picLocks noChangeAspect="1" noChangeArrowheads="1"/>
          </p:cNvPicPr>
          <p:nvPr userDrawn="1"/>
        </p:nvPicPr>
        <p:blipFill>
          <a:blip r:embed="rId16" cstate="print"/>
          <a:srcRect/>
          <a:stretch>
            <a:fillRect/>
          </a:stretch>
        </p:blipFill>
        <p:spPr bwMode="auto">
          <a:xfrm>
            <a:off x="6162675" y="44450"/>
            <a:ext cx="1649413" cy="641350"/>
          </a:xfrm>
          <a:prstGeom prst="rect">
            <a:avLst/>
          </a:prstGeom>
          <a:noFill/>
          <a:ln w="9525">
            <a:noFill/>
            <a:miter lim="800000"/>
            <a:headEnd/>
            <a:tailEnd/>
          </a:ln>
        </p:spPr>
      </p:pic>
      <p:pic>
        <p:nvPicPr>
          <p:cNvPr id="1030" name="Picture 13" descr="etsi_debilbao_logo"/>
          <p:cNvPicPr>
            <a:picLocks noChangeAspect="1" noChangeArrowheads="1"/>
          </p:cNvPicPr>
          <p:nvPr userDrawn="1"/>
        </p:nvPicPr>
        <p:blipFill>
          <a:blip r:embed="rId17" cstate="print"/>
          <a:srcRect/>
          <a:stretch>
            <a:fillRect/>
          </a:stretch>
        </p:blipFill>
        <p:spPr bwMode="auto">
          <a:xfrm>
            <a:off x="7667625" y="0"/>
            <a:ext cx="1439863" cy="693738"/>
          </a:xfrm>
          <a:prstGeom prst="rect">
            <a:avLst/>
          </a:prstGeom>
          <a:noFill/>
          <a:ln w="9525">
            <a:noFill/>
            <a:miter lim="800000"/>
            <a:headEnd/>
            <a:tailEnd/>
          </a:ln>
        </p:spPr>
      </p:pic>
      <p:pic>
        <p:nvPicPr>
          <p:cNvPr id="1031" name="Picture 14" descr="stfc"/>
          <p:cNvPicPr>
            <a:picLocks noChangeAspect="1" noChangeArrowheads="1"/>
          </p:cNvPicPr>
          <p:nvPr userDrawn="1"/>
        </p:nvPicPr>
        <p:blipFill>
          <a:blip r:embed="rId18" cstate="print"/>
          <a:srcRect/>
          <a:stretch>
            <a:fillRect/>
          </a:stretch>
        </p:blipFill>
        <p:spPr bwMode="auto">
          <a:xfrm>
            <a:off x="0" y="44450"/>
            <a:ext cx="2201863" cy="582613"/>
          </a:xfrm>
          <a:prstGeom prst="rect">
            <a:avLst/>
          </a:prstGeom>
          <a:noFill/>
          <a:ln w="9525">
            <a:noFill/>
            <a:miter lim="800000"/>
            <a:headEnd/>
            <a:tailEnd/>
          </a:ln>
        </p:spPr>
      </p:pic>
      <p:sp>
        <p:nvSpPr>
          <p:cNvPr id="7184" name="Line 16"/>
          <p:cNvSpPr>
            <a:spLocks noChangeShapeType="1"/>
          </p:cNvSpPr>
          <p:nvPr userDrawn="1"/>
        </p:nvSpPr>
        <p:spPr bwMode="auto">
          <a:xfrm>
            <a:off x="0" y="790575"/>
            <a:ext cx="9144000" cy="0"/>
          </a:xfrm>
          <a:prstGeom prst="line">
            <a:avLst/>
          </a:prstGeom>
          <a:noFill/>
          <a:ln w="12700">
            <a:solidFill>
              <a:schemeClr val="tx1"/>
            </a:solidFill>
            <a:round/>
            <a:headEnd/>
            <a:tailEnd/>
          </a:ln>
          <a:effectLst/>
        </p:spPr>
        <p:txBody>
          <a:bodyPr/>
          <a:lstStyle/>
          <a:p>
            <a:pPr>
              <a:defRPr/>
            </a:pPr>
            <a:endParaRPr lang="en-US"/>
          </a:p>
        </p:txBody>
      </p:sp>
      <p:pic>
        <p:nvPicPr>
          <p:cNvPr id="1033" name="Picture 17" descr="imperial"/>
          <p:cNvPicPr>
            <a:picLocks noChangeAspect="1" noChangeArrowheads="1"/>
          </p:cNvPicPr>
          <p:nvPr userDrawn="1"/>
        </p:nvPicPr>
        <p:blipFill>
          <a:blip r:embed="rId19" cstate="print"/>
          <a:srcRect/>
          <a:stretch>
            <a:fillRect/>
          </a:stretch>
        </p:blipFill>
        <p:spPr bwMode="auto">
          <a:xfrm>
            <a:off x="3381375" y="188913"/>
            <a:ext cx="1512888" cy="396875"/>
          </a:xfrm>
          <a:prstGeom prst="rect">
            <a:avLst/>
          </a:prstGeom>
          <a:noFill/>
          <a:ln w="9525">
            <a:noFill/>
            <a:miter lim="800000"/>
            <a:headEnd/>
            <a:tailEnd/>
          </a:ln>
        </p:spPr>
      </p:pic>
      <p:sp>
        <p:nvSpPr>
          <p:cNvPr id="1034" name="Rectangle 18"/>
          <p:cNvSpPr>
            <a:spLocks noGrp="1" noChangeArrowheads="1"/>
          </p:cNvSpPr>
          <p:nvPr>
            <p:ph type="title"/>
          </p:nvPr>
        </p:nvSpPr>
        <p:spPr bwMode="auto">
          <a:xfrm>
            <a:off x="457200" y="4762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5" name="Rectangle 19"/>
          <p:cNvSpPr>
            <a:spLocks noGrp="1" noChangeArrowheads="1"/>
          </p:cNvSpPr>
          <p:nvPr>
            <p:ph type="body" idx="1"/>
          </p:nvPr>
        </p:nvSpPr>
        <p:spPr bwMode="auto">
          <a:xfrm>
            <a:off x="457200" y="185578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6"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800">
          <a:solidFill>
            <a:schemeClr val="tx1"/>
          </a:solidFill>
          <a:latin typeface="+mn-lt"/>
        </a:defRPr>
      </a:lvl6pPr>
      <a:lvl7pPr marL="2971800" indent="-228600" algn="l" rtl="0" fontAlgn="base">
        <a:spcBef>
          <a:spcPct val="20000"/>
        </a:spcBef>
        <a:spcAft>
          <a:spcPct val="0"/>
        </a:spcAft>
        <a:buChar char="»"/>
        <a:defRPr sz="2800">
          <a:solidFill>
            <a:schemeClr val="tx1"/>
          </a:solidFill>
          <a:latin typeface="+mn-lt"/>
        </a:defRPr>
      </a:lvl7pPr>
      <a:lvl8pPr marL="3429000" indent="-228600" algn="l" rtl="0" fontAlgn="base">
        <a:spcBef>
          <a:spcPct val="20000"/>
        </a:spcBef>
        <a:spcAft>
          <a:spcPct val="0"/>
        </a:spcAft>
        <a:buChar char="»"/>
        <a:defRPr sz="2800">
          <a:solidFill>
            <a:schemeClr val="tx1"/>
          </a:solidFill>
          <a:latin typeface="+mn-lt"/>
        </a:defRPr>
      </a:lvl8pPr>
      <a:lvl9pPr marL="3886200" indent="-228600" algn="l" rtl="0" fontAlgn="base">
        <a:spcBef>
          <a:spcPct val="20000"/>
        </a:spcBef>
        <a:spcAft>
          <a:spcPct val="0"/>
        </a:spcAft>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428596" y="2451111"/>
            <a:ext cx="8286808" cy="2478087"/>
          </a:xfrm>
          <a:noFill/>
        </p:spPr>
        <p:txBody>
          <a:bodyPr/>
          <a:lstStyle/>
          <a:p>
            <a:pPr eaLnBrk="1" hangingPunct="1"/>
            <a:r>
              <a:rPr lang="en-GB" b="1" dirty="0" smtClean="0"/>
              <a:t>MEBT</a:t>
            </a:r>
            <a:r>
              <a:rPr lang="en-GB" b="1" dirty="0" smtClean="0">
                <a:solidFill>
                  <a:schemeClr val="tx2"/>
                </a:solidFill>
                <a:latin typeface="+mj-lt"/>
                <a:ea typeface="+mj-ea"/>
                <a:cs typeface="+mj-cs"/>
              </a:rPr>
              <a:t> Tuning System and Amplifiers</a:t>
            </a:r>
            <a:endParaRPr lang="en-GB" sz="2400" b="1" dirty="0" smtClean="0"/>
          </a:p>
        </p:txBody>
      </p:sp>
      <p:sp>
        <p:nvSpPr>
          <p:cNvPr id="3075" name="Rectangle 3"/>
          <p:cNvSpPr>
            <a:spLocks noGrp="1" noChangeArrowheads="1"/>
          </p:cNvSpPr>
          <p:nvPr>
            <p:ph type="subTitle" idx="4294967295"/>
          </p:nvPr>
        </p:nvSpPr>
        <p:spPr>
          <a:xfrm>
            <a:off x="1403350" y="5013325"/>
            <a:ext cx="6400800" cy="1223963"/>
          </a:xfrm>
          <a:noFill/>
        </p:spPr>
        <p:txBody>
          <a:bodyPr/>
          <a:lstStyle/>
          <a:p>
            <a:pPr marL="0" indent="0" algn="ctr" eaLnBrk="1" hangingPunct="1">
              <a:lnSpc>
                <a:spcPct val="90000"/>
              </a:lnSpc>
              <a:buFontTx/>
              <a:buNone/>
            </a:pPr>
            <a:r>
              <a:rPr lang="en-GB" sz="2400" dirty="0" smtClean="0"/>
              <a:t>By</a:t>
            </a:r>
          </a:p>
          <a:p>
            <a:pPr marL="0" indent="0" algn="ctr" eaLnBrk="1" hangingPunct="1">
              <a:lnSpc>
                <a:spcPct val="90000"/>
              </a:lnSpc>
              <a:buFontTx/>
              <a:buNone/>
            </a:pPr>
            <a:r>
              <a:rPr lang="en-GB" sz="2400" dirty="0" smtClean="0"/>
              <a:t>Saad AlSari</a:t>
            </a:r>
          </a:p>
          <a:p>
            <a:pPr marL="0" indent="0" algn="ctr" eaLnBrk="1" hangingPunct="1">
              <a:lnSpc>
                <a:spcPct val="90000"/>
              </a:lnSpc>
              <a:buFontTx/>
              <a:buNone/>
            </a:pPr>
            <a:r>
              <a:rPr lang="en-GB" sz="2400" dirty="0" smtClean="0"/>
              <a:t>August</a:t>
            </a:r>
            <a:r>
              <a:rPr lang="en-GB" sz="2400" dirty="0" smtClean="0"/>
              <a:t> 28</a:t>
            </a:r>
            <a:r>
              <a:rPr lang="en-GB" sz="2400" baseline="30000" dirty="0" smtClean="0"/>
              <a:t>th</a:t>
            </a:r>
            <a:r>
              <a:rPr lang="en-GB" sz="2400" dirty="0" smtClean="0"/>
              <a:t> 2013</a:t>
            </a:r>
            <a:endParaRPr lang="en-GB"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1077937" y="571488"/>
            <a:ext cx="6923087" cy="1143000"/>
          </a:xfrm>
        </p:spPr>
        <p:txBody>
          <a:bodyPr/>
          <a:lstStyle/>
          <a:p>
            <a:pPr marL="685800" indent="-685800" eaLnBrk="1" hangingPunct="1"/>
            <a:r>
              <a:rPr lang="en-GB" u="sng" dirty="0" smtClean="0">
                <a:solidFill>
                  <a:srgbClr val="0070C0"/>
                </a:solidFill>
                <a:latin typeface="Bauhaus 93" pitchFamily="82" charset="0"/>
              </a:rPr>
              <a:t>DB Power Amplifiers</a:t>
            </a:r>
            <a:endParaRPr lang="en-GB" u="sng" dirty="0" smtClean="0">
              <a:solidFill>
                <a:srgbClr val="0070C0"/>
              </a:solidFill>
              <a:latin typeface="Bauhaus 93" pitchFamily="82"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741" t="10002" r="8820" b="16149"/>
          <a:stretch/>
        </p:blipFill>
        <p:spPr bwMode="auto">
          <a:xfrm>
            <a:off x="35496" y="1592484"/>
            <a:ext cx="7108525" cy="5220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0209" t="21142" r="21872" b="13946"/>
          <a:stretch/>
        </p:blipFill>
        <p:spPr>
          <a:xfrm>
            <a:off x="5580112" y="2132856"/>
            <a:ext cx="3419724" cy="347431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1077937" y="571488"/>
            <a:ext cx="6923087" cy="1143000"/>
          </a:xfrm>
        </p:spPr>
        <p:txBody>
          <a:bodyPr/>
          <a:lstStyle/>
          <a:p>
            <a:pPr marL="685800" indent="-685800" eaLnBrk="1" hangingPunct="1"/>
            <a:r>
              <a:rPr lang="en-GB" u="sng" dirty="0" smtClean="0">
                <a:solidFill>
                  <a:srgbClr val="0070C0"/>
                </a:solidFill>
                <a:latin typeface="Bauhaus 93" pitchFamily="82" charset="0"/>
              </a:rPr>
              <a:t>DB Power Amplifiers</a:t>
            </a:r>
            <a:endParaRPr lang="en-GB" u="sng" dirty="0" smtClean="0">
              <a:solidFill>
                <a:srgbClr val="0070C0"/>
              </a:solidFill>
              <a:latin typeface="Bauhaus 93" pitchFamily="82"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800" t="8341" r="9824" b="20117"/>
          <a:stretch/>
        </p:blipFill>
        <p:spPr bwMode="auto">
          <a:xfrm>
            <a:off x="35496" y="1700808"/>
            <a:ext cx="7032055" cy="5070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6482" r="16667" b="5555"/>
          <a:stretch/>
        </p:blipFill>
        <p:spPr>
          <a:xfrm>
            <a:off x="7051963" y="2060848"/>
            <a:ext cx="2056541" cy="3873816"/>
          </a:xfrm>
          <a:prstGeom prst="rect">
            <a:avLst/>
          </a:prstGeom>
        </p:spPr>
      </p:pic>
    </p:spTree>
    <p:extLst>
      <p:ext uri="{BB962C8B-B14F-4D97-AF65-F5344CB8AC3E}">
        <p14:creationId xmlns:p14="http://schemas.microsoft.com/office/powerpoint/2010/main" val="3473146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1077937" y="571488"/>
            <a:ext cx="6923087" cy="1143000"/>
          </a:xfrm>
        </p:spPr>
        <p:txBody>
          <a:bodyPr/>
          <a:lstStyle/>
          <a:p>
            <a:pPr marL="685800" indent="-685800" eaLnBrk="1" hangingPunct="1"/>
            <a:r>
              <a:rPr lang="en-GB" u="sng" dirty="0" smtClean="0">
                <a:solidFill>
                  <a:srgbClr val="0070C0"/>
                </a:solidFill>
                <a:latin typeface="Bauhaus 93" pitchFamily="82" charset="0"/>
              </a:rPr>
              <a:t>DB Power Amplifiers</a:t>
            </a:r>
            <a:endParaRPr lang="en-GB" u="sng" dirty="0" smtClean="0">
              <a:solidFill>
                <a:srgbClr val="0070C0"/>
              </a:solidFill>
              <a:latin typeface="Bauhaus 93" pitchFamily="82"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5667"/>
          <a:stretch/>
        </p:blipFill>
        <p:spPr>
          <a:xfrm>
            <a:off x="35496" y="1448570"/>
            <a:ext cx="4968552" cy="3142552"/>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480" t="4471"/>
          <a:stretch/>
        </p:blipFill>
        <p:spPr>
          <a:xfrm>
            <a:off x="5076057" y="1436263"/>
            <a:ext cx="4032448" cy="537711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4651245"/>
            <a:ext cx="2864718" cy="2148539"/>
          </a:xfrm>
          <a:prstGeom prst="rect">
            <a:avLst/>
          </a:prstGeom>
        </p:spPr>
      </p:pic>
    </p:spTree>
    <p:extLst>
      <p:ext uri="{BB962C8B-B14F-4D97-AF65-F5344CB8AC3E}">
        <p14:creationId xmlns:p14="http://schemas.microsoft.com/office/powerpoint/2010/main" val="8715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10950931"/>
              </p:ext>
            </p:extLst>
          </p:nvPr>
        </p:nvGraphicFramePr>
        <p:xfrm>
          <a:off x="466725" y="908050"/>
          <a:ext cx="8137526" cy="5764209"/>
        </p:xfrm>
        <a:graphic>
          <a:graphicData uri="http://schemas.openxmlformats.org/drawingml/2006/table">
            <a:tbl>
              <a:tblPr firstRow="1" bandRow="1">
                <a:tableStyleId>{21E4AEA4-8DFA-4A89-87EB-49C32662AFE0}</a:tableStyleId>
              </a:tblPr>
              <a:tblGrid>
                <a:gridCol w="2034380"/>
                <a:gridCol w="1017191"/>
                <a:gridCol w="1017191"/>
                <a:gridCol w="1017191"/>
                <a:gridCol w="1017191"/>
                <a:gridCol w="1017191"/>
                <a:gridCol w="1017191"/>
              </a:tblGrid>
              <a:tr h="640138">
                <a:tc>
                  <a:txBody>
                    <a:bodyPr/>
                    <a:lstStyle/>
                    <a:p>
                      <a:pPr algn="ctr"/>
                      <a:r>
                        <a:rPr lang="en-GB" sz="1800" dirty="0" smtClean="0"/>
                        <a:t>Power Options</a:t>
                      </a:r>
                      <a:endParaRPr lang="en-GB" sz="1800" dirty="0"/>
                    </a:p>
                  </a:txBody>
                  <a:tcPr marL="91433" marR="91433" marT="45728" marB="45728"/>
                </a:tc>
                <a:tc gridSpan="2">
                  <a:txBody>
                    <a:bodyPr/>
                    <a:lstStyle/>
                    <a:p>
                      <a:pPr algn="ctr"/>
                      <a:r>
                        <a:rPr lang="en-GB" sz="1800" dirty="0" smtClean="0"/>
                        <a:t>DB</a:t>
                      </a:r>
                    </a:p>
                    <a:p>
                      <a:pPr algn="ctr"/>
                      <a:r>
                        <a:rPr lang="en-GB" sz="1800" dirty="0" smtClean="0"/>
                        <a:t>Italy</a:t>
                      </a:r>
                      <a:endParaRPr lang="en-GB" sz="1800" dirty="0"/>
                    </a:p>
                  </a:txBody>
                  <a:tcPr marL="91433" marR="91433" marT="45728" marB="45728"/>
                </a:tc>
                <a:tc hMerge="1">
                  <a:txBody>
                    <a:bodyPr/>
                    <a:lstStyle/>
                    <a:p>
                      <a:endParaRPr lang="en-GB"/>
                    </a:p>
                  </a:txBody>
                  <a:tcPr/>
                </a:tc>
                <a:tc gridSpan="2">
                  <a:txBody>
                    <a:bodyPr/>
                    <a:lstStyle/>
                    <a:p>
                      <a:pPr algn="ctr"/>
                      <a:r>
                        <a:rPr lang="en-GB" sz="1800" dirty="0" smtClean="0"/>
                        <a:t>TOMCO Australia</a:t>
                      </a:r>
                      <a:endParaRPr lang="en-GB" sz="1800" dirty="0"/>
                    </a:p>
                  </a:txBody>
                  <a:tcPr marL="91433" marR="91433" marT="45728" marB="45728"/>
                </a:tc>
                <a:tc hMerge="1">
                  <a:txBody>
                    <a:bodyPr/>
                    <a:lstStyle/>
                    <a:p>
                      <a:endParaRPr lang="en-GB"/>
                    </a:p>
                  </a:txBody>
                  <a:tcPr/>
                </a:tc>
                <a:tc gridSpan="2">
                  <a:txBody>
                    <a:bodyPr/>
                    <a:lstStyle/>
                    <a:p>
                      <a:pPr algn="ctr"/>
                      <a:r>
                        <a:rPr lang="en-GB" sz="1800" dirty="0" smtClean="0"/>
                        <a:t>CPC Amps</a:t>
                      </a:r>
                    </a:p>
                    <a:p>
                      <a:pPr algn="ctr"/>
                      <a:r>
                        <a:rPr lang="en-GB" sz="1800" dirty="0" smtClean="0"/>
                        <a:t>USA</a:t>
                      </a:r>
                      <a:endParaRPr lang="en-GB" sz="1800" dirty="0"/>
                    </a:p>
                  </a:txBody>
                  <a:tcPr marL="91433" marR="91433" marT="45728" marB="45728"/>
                </a:tc>
                <a:tc hMerge="1">
                  <a:txBody>
                    <a:bodyPr/>
                    <a:lstStyle/>
                    <a:p>
                      <a:endParaRPr lang="en-GB"/>
                    </a:p>
                  </a:txBody>
                  <a:tcPr/>
                </a:tc>
              </a:tr>
              <a:tr h="368723">
                <a:tc>
                  <a:txBody>
                    <a:bodyPr/>
                    <a:lstStyle/>
                    <a:p>
                      <a:pPr algn="ctr"/>
                      <a:r>
                        <a:rPr lang="en-GB" sz="1800" dirty="0" smtClean="0"/>
                        <a:t>7.493kW</a:t>
                      </a:r>
                      <a:endParaRPr lang="en-GB" sz="1800" dirty="0"/>
                    </a:p>
                  </a:txBody>
                  <a:tcPr marL="91433" marR="91433" marT="45728" marB="45728">
                    <a:solidFill>
                      <a:schemeClr val="accent1">
                        <a:lumMod val="90000"/>
                      </a:schemeClr>
                    </a:solidFill>
                  </a:tcPr>
                </a:tc>
                <a:tc>
                  <a:txBody>
                    <a:bodyPr/>
                    <a:lstStyle/>
                    <a:p>
                      <a:pPr algn="ctr"/>
                      <a:r>
                        <a:rPr lang="en-GB" sz="1800" dirty="0" smtClean="0"/>
                        <a:t>8kW</a:t>
                      </a:r>
                      <a:endParaRPr lang="en-GB" sz="1800" dirty="0"/>
                    </a:p>
                  </a:txBody>
                  <a:tcPr marL="91433" marR="91433" marT="45728" marB="45728">
                    <a:solidFill>
                      <a:schemeClr val="accent1">
                        <a:lumMod val="90000"/>
                      </a:schemeClr>
                    </a:solidFill>
                  </a:tcPr>
                </a:tc>
                <a:tc>
                  <a:txBody>
                    <a:bodyPr/>
                    <a:lstStyle/>
                    <a:p>
                      <a:pPr algn="ctr"/>
                      <a:r>
                        <a:rPr lang="en-GB" sz="1800" dirty="0" smtClean="0"/>
                        <a:t>£24,000</a:t>
                      </a:r>
                      <a:endParaRPr lang="en-GB" sz="1800" dirty="0"/>
                    </a:p>
                  </a:txBody>
                  <a:tcPr marL="91433" marR="91433" marT="45728" marB="45728">
                    <a:solidFill>
                      <a:schemeClr val="accent1">
                        <a:lumMod val="90000"/>
                      </a:schemeClr>
                    </a:solidFill>
                  </a:tcPr>
                </a:tc>
                <a:tc>
                  <a:txBody>
                    <a:bodyPr/>
                    <a:lstStyle/>
                    <a:p>
                      <a:pPr algn="ctr"/>
                      <a:r>
                        <a:rPr lang="en-GB" sz="1800" dirty="0" smtClean="0"/>
                        <a:t>7.5kW</a:t>
                      </a:r>
                      <a:endParaRPr lang="en-GB" sz="1800" dirty="0"/>
                    </a:p>
                  </a:txBody>
                  <a:tcPr marL="91433" marR="91433" marT="45728" marB="45728">
                    <a:solidFill>
                      <a:schemeClr val="accent1">
                        <a:lumMod val="90000"/>
                      </a:schemeClr>
                    </a:solidFill>
                  </a:tcPr>
                </a:tc>
                <a:tc>
                  <a:txBody>
                    <a:bodyPr/>
                    <a:lstStyle/>
                    <a:p>
                      <a:pPr algn="ctr"/>
                      <a:r>
                        <a:rPr lang="en-GB" sz="1800" dirty="0" smtClean="0"/>
                        <a:t>£37,800</a:t>
                      </a:r>
                      <a:endParaRPr lang="en-GB" sz="1800" dirty="0"/>
                    </a:p>
                  </a:txBody>
                  <a:tcPr marL="91433" marR="91433" marT="45728" marB="45728">
                    <a:solidFill>
                      <a:schemeClr val="accent1">
                        <a:lumMod val="90000"/>
                      </a:schemeClr>
                    </a:solidFill>
                  </a:tcPr>
                </a:tc>
                <a:tc>
                  <a:txBody>
                    <a:bodyPr/>
                    <a:lstStyle/>
                    <a:p>
                      <a:pPr algn="ctr"/>
                      <a:r>
                        <a:rPr lang="en-GB" sz="1800" dirty="0" smtClean="0"/>
                        <a:t>7.5kW</a:t>
                      </a:r>
                      <a:endParaRPr lang="en-GB" sz="1800" dirty="0"/>
                    </a:p>
                  </a:txBody>
                  <a:tcPr marL="91433" marR="91433" marT="45728" marB="45728"/>
                </a:tc>
                <a:tc>
                  <a:txBody>
                    <a:bodyPr/>
                    <a:lstStyle/>
                    <a:p>
                      <a:pPr algn="ctr"/>
                      <a:r>
                        <a:rPr lang="en-GB" sz="1800" dirty="0" smtClean="0"/>
                        <a:t>£38.650</a:t>
                      </a:r>
                      <a:endParaRPr lang="en-GB" sz="1800" dirty="0"/>
                    </a:p>
                  </a:txBody>
                  <a:tcPr marL="91433" marR="91433" marT="45728" marB="45728"/>
                </a:tc>
              </a:tr>
              <a:tr h="365796">
                <a:tc>
                  <a:txBody>
                    <a:bodyPr/>
                    <a:lstStyle/>
                    <a:p>
                      <a:pPr algn="ctr"/>
                      <a:r>
                        <a:rPr lang="en-GB" sz="1800" dirty="0" smtClean="0"/>
                        <a:t>2.948kW</a:t>
                      </a:r>
                      <a:endParaRPr lang="en-GB" sz="1800" dirty="0"/>
                    </a:p>
                  </a:txBody>
                  <a:tcPr marL="91433" marR="91433" marT="45728" marB="45728">
                    <a:solidFill>
                      <a:schemeClr val="accent1">
                        <a:lumMod val="90000"/>
                      </a:schemeClr>
                    </a:solidFill>
                  </a:tcPr>
                </a:tc>
                <a:tc>
                  <a:txBody>
                    <a:bodyPr/>
                    <a:lstStyle/>
                    <a:p>
                      <a:pPr algn="ctr"/>
                      <a:r>
                        <a:rPr lang="en-GB" sz="1800" dirty="0" smtClean="0"/>
                        <a:t>4kW</a:t>
                      </a:r>
                      <a:endParaRPr lang="en-GB" sz="1800" dirty="0"/>
                    </a:p>
                  </a:txBody>
                  <a:tcPr marL="91433" marR="91433" marT="45728" marB="45728">
                    <a:solidFill>
                      <a:schemeClr val="accent1">
                        <a:lumMod val="75000"/>
                      </a:schemeClr>
                    </a:solidFill>
                  </a:tcPr>
                </a:tc>
                <a:tc>
                  <a:txBody>
                    <a:bodyPr/>
                    <a:lstStyle/>
                    <a:p>
                      <a:pPr algn="ctr"/>
                      <a:r>
                        <a:rPr lang="en-GB" sz="1800" dirty="0" smtClean="0"/>
                        <a:t>£21,000</a:t>
                      </a:r>
                      <a:endParaRPr lang="en-GB" sz="1800" dirty="0"/>
                    </a:p>
                  </a:txBody>
                  <a:tcPr marL="91433" marR="91433" marT="45728" marB="45728">
                    <a:solidFill>
                      <a:schemeClr val="accent1">
                        <a:lumMod val="75000"/>
                      </a:schemeClr>
                    </a:solidFill>
                  </a:tcPr>
                </a:tc>
                <a:tc rowSpan="2">
                  <a:txBody>
                    <a:bodyPr/>
                    <a:lstStyle/>
                    <a:p>
                      <a:pPr algn="ctr"/>
                      <a:r>
                        <a:rPr lang="en-GB" sz="1400" b="1" dirty="0" smtClean="0"/>
                        <a:t>5.6kW</a:t>
                      </a:r>
                      <a:r>
                        <a:rPr lang="en-GB" sz="1400" b="1" baseline="0" dirty="0"/>
                        <a:t> </a:t>
                      </a:r>
                      <a:r>
                        <a:rPr lang="en-GB" sz="1400" b="1" baseline="0" dirty="0" smtClean="0"/>
                        <a:t>Ch1: 3kW</a:t>
                      </a:r>
                      <a:endParaRPr lang="en-GB" sz="1400" b="1" dirty="0" smtClean="0"/>
                    </a:p>
                    <a:p>
                      <a:pPr algn="ctr"/>
                      <a:r>
                        <a:rPr lang="en-GB" sz="1400" b="1" baseline="0" dirty="0" smtClean="0"/>
                        <a:t>Ch2: 2kW</a:t>
                      </a:r>
                      <a:endParaRPr lang="en-GB" sz="1400" b="1" dirty="0" smtClean="0"/>
                    </a:p>
                  </a:txBody>
                  <a:tcPr marL="91433" marR="91433" marT="45728" marB="45728">
                    <a:solidFill>
                      <a:schemeClr val="accent1">
                        <a:lumMod val="75000"/>
                      </a:schemeClr>
                    </a:solidFill>
                  </a:tcPr>
                </a:tc>
                <a:tc rowSpan="2">
                  <a:txBody>
                    <a:bodyPr/>
                    <a:lstStyle/>
                    <a:p>
                      <a:endParaRPr lang="en-GB" sz="1200" dirty="0" smtClean="0"/>
                    </a:p>
                    <a:p>
                      <a:pPr algn="ctr"/>
                      <a:r>
                        <a:rPr lang="en-GB" sz="1800" dirty="0" smtClean="0"/>
                        <a:t>£29,300</a:t>
                      </a:r>
                      <a:endParaRPr lang="en-GB" sz="1800" dirty="0"/>
                    </a:p>
                  </a:txBody>
                  <a:tcPr marL="91433" marR="91433" marT="45728" marB="45728">
                    <a:solidFill>
                      <a:schemeClr val="accent1">
                        <a:lumMod val="75000"/>
                      </a:schemeClr>
                    </a:solidFill>
                  </a:tcPr>
                </a:tc>
                <a:tc>
                  <a:txBody>
                    <a:bodyPr/>
                    <a:lstStyle/>
                    <a:p>
                      <a:pPr algn="ctr"/>
                      <a:r>
                        <a:rPr lang="en-GB" sz="1800" dirty="0" smtClean="0"/>
                        <a:t>3kW</a:t>
                      </a:r>
                      <a:endParaRPr lang="en-GB" sz="1800" dirty="0"/>
                    </a:p>
                  </a:txBody>
                  <a:tcPr marL="91433" marR="91433" marT="45728" marB="45728"/>
                </a:tc>
                <a:tc>
                  <a:txBody>
                    <a:bodyPr/>
                    <a:lstStyle/>
                    <a:p>
                      <a:r>
                        <a:rPr lang="en-GB" sz="1800" dirty="0" smtClean="0"/>
                        <a:t>£18,950</a:t>
                      </a:r>
                      <a:endParaRPr lang="en-GB" sz="1800" dirty="0"/>
                    </a:p>
                  </a:txBody>
                  <a:tcPr marL="91433" marR="91433" marT="45728" marB="45728"/>
                </a:tc>
              </a:tr>
              <a:tr h="365796">
                <a:tc>
                  <a:txBody>
                    <a:bodyPr/>
                    <a:lstStyle/>
                    <a:p>
                      <a:pPr algn="ctr"/>
                      <a:r>
                        <a:rPr lang="en-GB" sz="1800" dirty="0" smtClean="0"/>
                        <a:t>1.9415kW</a:t>
                      </a:r>
                      <a:endParaRPr lang="en-GB" sz="1800" dirty="0"/>
                    </a:p>
                  </a:txBody>
                  <a:tcPr marL="91433" marR="91433" marT="45728" marB="45728">
                    <a:solidFill>
                      <a:schemeClr val="accent1">
                        <a:lumMod val="90000"/>
                      </a:schemeClr>
                    </a:solidFill>
                  </a:tcPr>
                </a:tc>
                <a:tc>
                  <a:txBody>
                    <a:bodyPr/>
                    <a:lstStyle/>
                    <a:p>
                      <a:pPr algn="ctr"/>
                      <a:r>
                        <a:rPr lang="en-GB" sz="1800" dirty="0" smtClean="0"/>
                        <a:t>2.5kW</a:t>
                      </a:r>
                      <a:endParaRPr lang="en-GB" sz="1800" dirty="0"/>
                    </a:p>
                  </a:txBody>
                  <a:tcPr marL="91433" marR="91433" marT="45728" marB="45728">
                    <a:solidFill>
                      <a:schemeClr val="accent1">
                        <a:lumMod val="90000"/>
                      </a:schemeClr>
                    </a:solidFill>
                  </a:tcPr>
                </a:tc>
                <a:tc>
                  <a:txBody>
                    <a:bodyPr/>
                    <a:lstStyle/>
                    <a:p>
                      <a:pPr algn="ctr"/>
                      <a:r>
                        <a:rPr lang="en-GB" sz="1800" dirty="0" smtClean="0"/>
                        <a:t>£18,000</a:t>
                      </a:r>
                      <a:endParaRPr lang="en-GB" sz="1800" dirty="0"/>
                    </a:p>
                  </a:txBody>
                  <a:tcPr marL="91433" marR="91433" marT="45728" marB="45728">
                    <a:solidFill>
                      <a:schemeClr val="accent1">
                        <a:lumMod val="90000"/>
                      </a:schemeClr>
                    </a:solidFill>
                  </a:tcPr>
                </a:tc>
                <a:tc vMerge="1">
                  <a:txBody>
                    <a:bodyPr/>
                    <a:lstStyle/>
                    <a:p>
                      <a:endParaRPr lang="en-GB"/>
                    </a:p>
                  </a:txBody>
                  <a:tcPr/>
                </a:tc>
                <a:tc vMerge="1">
                  <a:txBody>
                    <a:bodyPr/>
                    <a:lstStyle/>
                    <a:p>
                      <a:endParaRPr lang="en-GB"/>
                    </a:p>
                  </a:txBody>
                  <a:tcPr/>
                </a:tc>
                <a:tc>
                  <a:txBody>
                    <a:bodyPr/>
                    <a:lstStyle/>
                    <a:p>
                      <a:pPr algn="ctr"/>
                      <a:r>
                        <a:rPr lang="en-GB" sz="1800" dirty="0" smtClean="0"/>
                        <a:t>2kW</a:t>
                      </a:r>
                      <a:endParaRPr lang="en-GB" sz="1800" dirty="0"/>
                    </a:p>
                  </a:txBody>
                  <a:tcPr marL="91433" marR="91433" marT="45728" marB="45728"/>
                </a:tc>
                <a:tc>
                  <a:txBody>
                    <a:bodyPr/>
                    <a:lstStyle/>
                    <a:p>
                      <a:pPr algn="ctr"/>
                      <a:r>
                        <a:rPr lang="en-GB" sz="1800" dirty="0" smtClean="0"/>
                        <a:t>£16,450</a:t>
                      </a:r>
                      <a:endParaRPr lang="en-GB" sz="1800" dirty="0"/>
                    </a:p>
                  </a:txBody>
                  <a:tcPr marL="91433" marR="91433" marT="45728" marB="45728"/>
                </a:tc>
              </a:tr>
              <a:tr h="365796">
                <a:tc>
                  <a:txBody>
                    <a:bodyPr/>
                    <a:lstStyle/>
                    <a:p>
                      <a:pPr algn="ctr"/>
                      <a:r>
                        <a:rPr lang="en-GB" sz="1800" b="1" dirty="0" smtClean="0"/>
                        <a:t>Total</a:t>
                      </a:r>
                      <a:endParaRPr lang="en-GB" sz="1800" b="1" dirty="0"/>
                    </a:p>
                  </a:txBody>
                  <a:tcPr marL="91433" marR="91433" marT="45728" marB="45728">
                    <a:solidFill>
                      <a:schemeClr val="accent1">
                        <a:lumMod val="90000"/>
                      </a:schemeClr>
                    </a:solidFill>
                  </a:tcPr>
                </a:tc>
                <a:tc gridSpan="2">
                  <a:txBody>
                    <a:bodyPr/>
                    <a:lstStyle/>
                    <a:p>
                      <a:pPr algn="ctr"/>
                      <a:r>
                        <a:rPr lang="en-GB" sz="1800" dirty="0" smtClean="0"/>
                        <a:t>£</a:t>
                      </a:r>
                      <a:r>
                        <a:rPr lang="en-GB" sz="1800" dirty="0" smtClean="0"/>
                        <a:t>63,000 - 3%</a:t>
                      </a:r>
                      <a:endParaRPr lang="en-GB" sz="1800" dirty="0"/>
                    </a:p>
                  </a:txBody>
                  <a:tcPr marL="91433" marR="91433" marT="45728" marB="45728">
                    <a:solidFill>
                      <a:schemeClr val="accent1">
                        <a:lumMod val="90000"/>
                      </a:schemeClr>
                    </a:solidFill>
                  </a:tcPr>
                </a:tc>
                <a:tc hMerge="1">
                  <a:txBody>
                    <a:bodyPr/>
                    <a:lstStyle/>
                    <a:p>
                      <a:pPr algn="ctr"/>
                      <a:endParaRPr lang="en-GB" sz="1800" dirty="0"/>
                    </a:p>
                  </a:txBody>
                  <a:tcPr marL="91434" marR="91434" marT="45724" marB="45724"/>
                </a:tc>
                <a:tc gridSpan="2">
                  <a:txBody>
                    <a:bodyPr/>
                    <a:lstStyle/>
                    <a:p>
                      <a:pPr algn="ctr"/>
                      <a:r>
                        <a:rPr lang="en-GB" sz="1800" dirty="0" smtClean="0"/>
                        <a:t>£67,100</a:t>
                      </a:r>
                      <a:endParaRPr lang="en-GB" sz="1800" dirty="0"/>
                    </a:p>
                  </a:txBody>
                  <a:tcPr marL="91433" marR="91433" marT="45728" marB="45728">
                    <a:solidFill>
                      <a:schemeClr val="accent1">
                        <a:lumMod val="90000"/>
                      </a:schemeClr>
                    </a:solidFill>
                  </a:tcPr>
                </a:tc>
                <a:tc hMerge="1">
                  <a:txBody>
                    <a:bodyPr/>
                    <a:lstStyle/>
                    <a:p>
                      <a:endParaRPr lang="en-GB"/>
                    </a:p>
                  </a:txBody>
                  <a:tcPr/>
                </a:tc>
                <a:tc gridSpan="2">
                  <a:txBody>
                    <a:bodyPr/>
                    <a:lstStyle/>
                    <a:p>
                      <a:pPr algn="ctr"/>
                      <a:r>
                        <a:rPr lang="en-GB" sz="1800" dirty="0" smtClean="0"/>
                        <a:t>£74,050</a:t>
                      </a:r>
                      <a:endParaRPr lang="en-GB" sz="1800" dirty="0"/>
                    </a:p>
                  </a:txBody>
                  <a:tcPr marL="91433" marR="91433" marT="45728" marB="45728"/>
                </a:tc>
                <a:tc hMerge="1">
                  <a:txBody>
                    <a:bodyPr/>
                    <a:lstStyle/>
                    <a:p>
                      <a:endParaRPr lang="en-GB"/>
                    </a:p>
                  </a:txBody>
                  <a:tcPr/>
                </a:tc>
              </a:tr>
              <a:tr h="365796">
                <a:tc>
                  <a:txBody>
                    <a:bodyPr/>
                    <a:lstStyle/>
                    <a:p>
                      <a:pPr algn="ctr"/>
                      <a:r>
                        <a:rPr lang="en-GB" sz="1800" dirty="0" smtClean="0"/>
                        <a:t>5.56kW</a:t>
                      </a:r>
                      <a:endParaRPr lang="en-GB" sz="1800" dirty="0"/>
                    </a:p>
                  </a:txBody>
                  <a:tcPr marL="91433" marR="91433" marT="45728" marB="45728">
                    <a:solidFill>
                      <a:schemeClr val="accent2">
                        <a:lumMod val="40000"/>
                        <a:lumOff val="60000"/>
                      </a:schemeClr>
                    </a:solidFill>
                  </a:tcPr>
                </a:tc>
                <a:tc>
                  <a:txBody>
                    <a:bodyPr/>
                    <a:lstStyle/>
                    <a:p>
                      <a:pPr algn="ctr"/>
                      <a:r>
                        <a:rPr lang="en-GB" sz="1800" dirty="0" smtClean="0"/>
                        <a:t>6kW</a:t>
                      </a:r>
                      <a:endParaRPr lang="en-GB" sz="1800" dirty="0"/>
                    </a:p>
                  </a:txBody>
                  <a:tcPr marL="91433" marR="91433" marT="45728" marB="45728">
                    <a:solidFill>
                      <a:schemeClr val="accent2">
                        <a:lumMod val="20000"/>
                        <a:lumOff val="80000"/>
                      </a:schemeClr>
                    </a:solidFill>
                  </a:tcPr>
                </a:tc>
                <a:tc>
                  <a:txBody>
                    <a:bodyPr/>
                    <a:lstStyle/>
                    <a:p>
                      <a:pPr algn="ctr"/>
                      <a:r>
                        <a:rPr lang="en-GB" sz="1800" dirty="0" smtClean="0"/>
                        <a:t>£22,000</a:t>
                      </a:r>
                      <a:endParaRPr lang="en-GB" sz="1800" dirty="0"/>
                    </a:p>
                  </a:txBody>
                  <a:tcPr marL="91433" marR="91433" marT="45728" marB="45728">
                    <a:solidFill>
                      <a:schemeClr val="accent2">
                        <a:lumMod val="20000"/>
                        <a:lumOff val="80000"/>
                      </a:schemeClr>
                    </a:solidFill>
                  </a:tcPr>
                </a:tc>
                <a:tc>
                  <a:txBody>
                    <a:bodyPr/>
                    <a:lstStyle/>
                    <a:p>
                      <a:pPr algn="ctr"/>
                      <a:r>
                        <a:rPr lang="en-GB" sz="1800" dirty="0" smtClean="0"/>
                        <a:t>5.6kW</a:t>
                      </a:r>
                      <a:endParaRPr lang="en-GB" sz="1800" dirty="0"/>
                    </a:p>
                  </a:txBody>
                  <a:tcPr marL="91433" marR="91433" marT="45728" marB="45728">
                    <a:solidFill>
                      <a:schemeClr val="accent6">
                        <a:lumMod val="40000"/>
                        <a:lumOff val="60000"/>
                      </a:schemeClr>
                    </a:solidFill>
                  </a:tcPr>
                </a:tc>
                <a:tc>
                  <a:txBody>
                    <a:bodyPr/>
                    <a:lstStyle/>
                    <a:p>
                      <a:pPr algn="ctr"/>
                      <a:r>
                        <a:rPr lang="en-GB" sz="1800" dirty="0" smtClean="0"/>
                        <a:t>£21,100</a:t>
                      </a:r>
                      <a:endParaRPr lang="en-GB" sz="1800" dirty="0"/>
                    </a:p>
                  </a:txBody>
                  <a:tcPr marL="91433" marR="91433" marT="45728" marB="45728">
                    <a:solidFill>
                      <a:schemeClr val="accent6">
                        <a:lumMod val="40000"/>
                        <a:lumOff val="60000"/>
                      </a:schemeClr>
                    </a:solidFill>
                  </a:tcPr>
                </a:tc>
                <a:tc>
                  <a:txBody>
                    <a:bodyPr/>
                    <a:lstStyle/>
                    <a:p>
                      <a:pPr algn="ctr"/>
                      <a:r>
                        <a:rPr lang="en-GB" sz="1800" dirty="0" smtClean="0"/>
                        <a:t>6kW</a:t>
                      </a:r>
                      <a:endParaRPr lang="en-GB" sz="1800" dirty="0"/>
                    </a:p>
                  </a:txBody>
                  <a:tcPr marL="91433" marR="91433" marT="45728" marB="45728"/>
                </a:tc>
                <a:tc>
                  <a:txBody>
                    <a:bodyPr/>
                    <a:lstStyle/>
                    <a:p>
                      <a:pPr algn="ctr"/>
                      <a:r>
                        <a:rPr lang="en-GB" sz="1800" dirty="0" smtClean="0"/>
                        <a:t>£31,250</a:t>
                      </a:r>
                      <a:endParaRPr lang="en-GB" sz="1800" dirty="0"/>
                    </a:p>
                  </a:txBody>
                  <a:tcPr marL="91433" marR="91433" marT="45728" marB="45728"/>
                </a:tc>
              </a:tr>
              <a:tr h="365796">
                <a:tc>
                  <a:txBody>
                    <a:bodyPr/>
                    <a:lstStyle/>
                    <a:p>
                      <a:pPr algn="ctr"/>
                      <a:r>
                        <a:rPr lang="en-GB" sz="1800" dirty="0" smtClean="0"/>
                        <a:t>3.72kW</a:t>
                      </a:r>
                      <a:endParaRPr lang="en-GB" sz="1800" dirty="0"/>
                    </a:p>
                  </a:txBody>
                  <a:tcPr marL="91433" marR="91433" marT="45728" marB="45728">
                    <a:solidFill>
                      <a:schemeClr val="accent2">
                        <a:lumMod val="40000"/>
                        <a:lumOff val="60000"/>
                      </a:schemeClr>
                    </a:solidFill>
                  </a:tcPr>
                </a:tc>
                <a:tc>
                  <a:txBody>
                    <a:bodyPr/>
                    <a:lstStyle/>
                    <a:p>
                      <a:pPr algn="ctr"/>
                      <a:r>
                        <a:rPr lang="en-GB" sz="1800" dirty="0" smtClean="0"/>
                        <a:t>4kW</a:t>
                      </a:r>
                      <a:endParaRPr lang="en-GB" sz="1800" dirty="0"/>
                    </a:p>
                  </a:txBody>
                  <a:tcPr marL="91433" marR="91433" marT="45728" marB="45728">
                    <a:solidFill>
                      <a:schemeClr val="accent2">
                        <a:lumMod val="40000"/>
                        <a:lumOff val="60000"/>
                      </a:schemeClr>
                    </a:solidFill>
                  </a:tcPr>
                </a:tc>
                <a:tc>
                  <a:txBody>
                    <a:bodyPr/>
                    <a:lstStyle/>
                    <a:p>
                      <a:pPr algn="ctr"/>
                      <a:r>
                        <a:rPr lang="en-GB" sz="1800" dirty="0" smtClean="0"/>
                        <a:t>£21,000</a:t>
                      </a:r>
                      <a:endParaRPr lang="en-GB" sz="1800" dirty="0"/>
                    </a:p>
                  </a:txBody>
                  <a:tcPr marL="91433" marR="91433" marT="45728" marB="45728">
                    <a:solidFill>
                      <a:schemeClr val="accent2">
                        <a:lumMod val="40000"/>
                        <a:lumOff val="60000"/>
                      </a:schemeClr>
                    </a:solidFill>
                  </a:tcPr>
                </a:tc>
                <a:tc>
                  <a:txBody>
                    <a:bodyPr/>
                    <a:lstStyle/>
                    <a:p>
                      <a:pPr algn="ctr"/>
                      <a:r>
                        <a:rPr lang="en-GB" sz="1800" dirty="0" smtClean="0"/>
                        <a:t>3.7kW</a:t>
                      </a:r>
                      <a:endParaRPr lang="en-GB" sz="1800" dirty="0"/>
                    </a:p>
                  </a:txBody>
                  <a:tcPr marL="91433" marR="91433" marT="45728" marB="45728">
                    <a:solidFill>
                      <a:schemeClr val="accent6">
                        <a:lumMod val="20000"/>
                        <a:lumOff val="80000"/>
                      </a:schemeClr>
                    </a:solidFill>
                  </a:tcPr>
                </a:tc>
                <a:tc>
                  <a:txBody>
                    <a:bodyPr/>
                    <a:lstStyle/>
                    <a:p>
                      <a:pPr algn="ctr"/>
                      <a:r>
                        <a:rPr lang="en-GB" sz="1800" dirty="0" smtClean="0"/>
                        <a:t>£18,800</a:t>
                      </a:r>
                      <a:endParaRPr lang="en-GB" sz="1800" dirty="0"/>
                    </a:p>
                  </a:txBody>
                  <a:tcPr marL="91433" marR="91433" marT="45728" marB="45728">
                    <a:solidFill>
                      <a:schemeClr val="accent6">
                        <a:lumMod val="20000"/>
                        <a:lumOff val="80000"/>
                      </a:schemeClr>
                    </a:solidFill>
                  </a:tcPr>
                </a:tc>
                <a:tc>
                  <a:txBody>
                    <a:bodyPr/>
                    <a:lstStyle/>
                    <a:p>
                      <a:pPr algn="ctr"/>
                      <a:r>
                        <a:rPr lang="en-GB" sz="1800" dirty="0" smtClean="0"/>
                        <a:t>4kW</a:t>
                      </a:r>
                      <a:endParaRPr lang="en-GB" sz="1800" dirty="0"/>
                    </a:p>
                  </a:txBody>
                  <a:tcPr marL="91433" marR="91433" marT="45728" marB="45728"/>
                </a:tc>
                <a:tc>
                  <a:txBody>
                    <a:bodyPr/>
                    <a:lstStyle/>
                    <a:p>
                      <a:pPr algn="ctr"/>
                      <a:r>
                        <a:rPr lang="en-GB" sz="1800" dirty="0" smtClean="0"/>
                        <a:t>£22,250</a:t>
                      </a:r>
                      <a:endParaRPr lang="en-GB" sz="1800" dirty="0"/>
                    </a:p>
                  </a:txBody>
                  <a:tcPr marL="91433" marR="91433" marT="45728" marB="45728"/>
                </a:tc>
              </a:tr>
              <a:tr h="365796">
                <a:tc>
                  <a:txBody>
                    <a:bodyPr/>
                    <a:lstStyle/>
                    <a:p>
                      <a:pPr algn="ctr"/>
                      <a:r>
                        <a:rPr lang="en-GB" sz="1800" dirty="0" smtClean="0"/>
                        <a:t>3.42kW</a:t>
                      </a:r>
                      <a:endParaRPr lang="en-GB" sz="1800" dirty="0"/>
                    </a:p>
                  </a:txBody>
                  <a:tcPr marL="91433" marR="91433" marT="45728" marB="45728">
                    <a:solidFill>
                      <a:schemeClr val="accent2">
                        <a:lumMod val="40000"/>
                        <a:lumOff val="60000"/>
                      </a:schemeClr>
                    </a:solidFill>
                  </a:tcPr>
                </a:tc>
                <a:tc>
                  <a:txBody>
                    <a:bodyPr/>
                    <a:lstStyle/>
                    <a:p>
                      <a:pPr algn="ctr"/>
                      <a:r>
                        <a:rPr lang="en-GB" sz="1800" dirty="0" smtClean="0"/>
                        <a:t>4kW</a:t>
                      </a:r>
                      <a:endParaRPr lang="en-GB" sz="1800" dirty="0"/>
                    </a:p>
                  </a:txBody>
                  <a:tcPr marL="91433" marR="91433" marT="45728" marB="45728"/>
                </a:tc>
                <a:tc>
                  <a:txBody>
                    <a:bodyPr/>
                    <a:lstStyle/>
                    <a:p>
                      <a:pPr algn="ctr"/>
                      <a:r>
                        <a:rPr lang="en-GB" sz="1800" dirty="0" smtClean="0"/>
                        <a:t>£21,000</a:t>
                      </a:r>
                      <a:endParaRPr lang="en-GB" sz="1800" dirty="0"/>
                    </a:p>
                  </a:txBody>
                  <a:tcPr marL="91433" marR="91433" marT="45728" marB="45728"/>
                </a:tc>
                <a:tc rowSpan="2">
                  <a:txBody>
                    <a:bodyPr/>
                    <a:lstStyle/>
                    <a:p>
                      <a:pPr algn="ctr"/>
                      <a:r>
                        <a:rPr lang="en-GB" sz="1400" b="1" dirty="0" smtClean="0"/>
                        <a:t>5.6kW</a:t>
                      </a:r>
                    </a:p>
                    <a:p>
                      <a:pPr algn="l"/>
                      <a:r>
                        <a:rPr lang="en-GB" sz="1200" b="1" dirty="0" smtClean="0"/>
                        <a:t>Ch1:</a:t>
                      </a:r>
                      <a:r>
                        <a:rPr lang="en-GB" sz="1200" b="1" baseline="0" dirty="0" smtClean="0"/>
                        <a:t> </a:t>
                      </a:r>
                      <a:r>
                        <a:rPr lang="en-GB" sz="1200" b="1" dirty="0" smtClean="0"/>
                        <a:t>3.6kW</a:t>
                      </a:r>
                      <a:r>
                        <a:rPr lang="en-GB" sz="1200" b="1" baseline="0" dirty="0" smtClean="0"/>
                        <a:t> </a:t>
                      </a:r>
                      <a:r>
                        <a:rPr lang="en-GB" sz="1200" b="1" dirty="0" smtClean="0"/>
                        <a:t>Ch2:</a:t>
                      </a:r>
                      <a:r>
                        <a:rPr lang="en-GB" sz="1200" b="1" baseline="0" dirty="0" smtClean="0"/>
                        <a:t> 2.0kW</a:t>
                      </a:r>
                      <a:endParaRPr lang="en-GB" sz="1200" b="1" dirty="0"/>
                    </a:p>
                  </a:txBody>
                  <a:tcPr marL="91433" marR="91433" marT="45728" marB="45728">
                    <a:solidFill>
                      <a:schemeClr val="accent6">
                        <a:lumMod val="40000"/>
                        <a:lumOff val="60000"/>
                      </a:schemeClr>
                    </a:solidFill>
                  </a:tcPr>
                </a:tc>
                <a:tc rowSpan="2">
                  <a:txBody>
                    <a:bodyPr/>
                    <a:lstStyle/>
                    <a:p>
                      <a:pPr algn="ctr"/>
                      <a:endParaRPr lang="en-GB" sz="1200" dirty="0" smtClean="0"/>
                    </a:p>
                    <a:p>
                      <a:pPr algn="ctr"/>
                      <a:r>
                        <a:rPr lang="en-GB" sz="1800" dirty="0" smtClean="0"/>
                        <a:t>£29,300</a:t>
                      </a:r>
                      <a:endParaRPr lang="en-GB" sz="1800" dirty="0"/>
                    </a:p>
                  </a:txBody>
                  <a:tcPr marL="91433" marR="91433" marT="45728" marB="45728">
                    <a:solidFill>
                      <a:schemeClr val="accent6">
                        <a:lumMod val="40000"/>
                        <a:lumOff val="60000"/>
                      </a:schemeClr>
                    </a:solidFill>
                  </a:tcPr>
                </a:tc>
                <a:tc>
                  <a:txBody>
                    <a:bodyPr/>
                    <a:lstStyle/>
                    <a:p>
                      <a:pPr algn="ctr"/>
                      <a:r>
                        <a:rPr lang="en-GB" sz="1800" dirty="0" smtClean="0"/>
                        <a:t>4kW</a:t>
                      </a:r>
                      <a:endParaRPr lang="en-GB" sz="1800" dirty="0"/>
                    </a:p>
                  </a:txBody>
                  <a:tcPr marL="91433" marR="91433" marT="45728" marB="45728"/>
                </a:tc>
                <a:tc>
                  <a:txBody>
                    <a:bodyPr/>
                    <a:lstStyle/>
                    <a:p>
                      <a:pPr algn="ctr"/>
                      <a:r>
                        <a:rPr lang="en-GB" sz="1800" dirty="0" smtClean="0"/>
                        <a:t>£22,250</a:t>
                      </a:r>
                      <a:endParaRPr lang="en-GB" sz="1800" dirty="0"/>
                    </a:p>
                  </a:txBody>
                  <a:tcPr marL="91433" marR="91433" marT="45728" marB="45728"/>
                </a:tc>
              </a:tr>
              <a:tr h="365796">
                <a:tc>
                  <a:txBody>
                    <a:bodyPr/>
                    <a:lstStyle/>
                    <a:p>
                      <a:pPr algn="ctr"/>
                      <a:r>
                        <a:rPr lang="en-GB" sz="1800" dirty="0" smtClean="0"/>
                        <a:t>1.6kW</a:t>
                      </a:r>
                      <a:endParaRPr lang="en-GB" sz="1800" dirty="0"/>
                    </a:p>
                  </a:txBody>
                  <a:tcPr marL="91433" marR="91433" marT="45728" marB="45728">
                    <a:solidFill>
                      <a:schemeClr val="accent2">
                        <a:lumMod val="40000"/>
                        <a:lumOff val="60000"/>
                      </a:schemeClr>
                    </a:solidFill>
                  </a:tcPr>
                </a:tc>
                <a:tc>
                  <a:txBody>
                    <a:bodyPr/>
                    <a:lstStyle/>
                    <a:p>
                      <a:pPr algn="ctr"/>
                      <a:r>
                        <a:rPr lang="en-GB" sz="1800" dirty="0" smtClean="0"/>
                        <a:t>2.5kW</a:t>
                      </a:r>
                      <a:endParaRPr lang="en-GB" sz="1800" dirty="0"/>
                    </a:p>
                  </a:txBody>
                  <a:tcPr marL="91433" marR="91433" marT="45728" marB="45728">
                    <a:solidFill>
                      <a:schemeClr val="accent2">
                        <a:lumMod val="40000"/>
                        <a:lumOff val="60000"/>
                      </a:schemeClr>
                    </a:solidFill>
                  </a:tcPr>
                </a:tc>
                <a:tc>
                  <a:txBody>
                    <a:bodyPr/>
                    <a:lstStyle/>
                    <a:p>
                      <a:pPr algn="ctr"/>
                      <a:r>
                        <a:rPr lang="en-GB" sz="1800" dirty="0" smtClean="0"/>
                        <a:t>£18,000</a:t>
                      </a:r>
                      <a:endParaRPr lang="en-GB" sz="1800" dirty="0"/>
                    </a:p>
                  </a:txBody>
                  <a:tcPr marL="91433" marR="91433" marT="45728" marB="45728">
                    <a:solidFill>
                      <a:schemeClr val="accent2">
                        <a:lumMod val="40000"/>
                        <a:lumOff val="60000"/>
                      </a:schemeClr>
                    </a:solidFill>
                  </a:tcPr>
                </a:tc>
                <a:tc vMerge="1">
                  <a:txBody>
                    <a:bodyPr/>
                    <a:lstStyle/>
                    <a:p>
                      <a:pPr algn="ctr"/>
                      <a:endParaRPr lang="en-GB" sz="1200" b="1" dirty="0"/>
                    </a:p>
                  </a:txBody>
                  <a:tcPr marL="91434" marR="91434" marT="45724" marB="45724">
                    <a:solidFill>
                      <a:schemeClr val="accent6">
                        <a:lumMod val="40000"/>
                        <a:lumOff val="60000"/>
                      </a:schemeClr>
                    </a:solidFill>
                  </a:tcPr>
                </a:tc>
                <a:tc vMerge="1">
                  <a:txBody>
                    <a:bodyPr/>
                    <a:lstStyle/>
                    <a:p>
                      <a:endParaRPr lang="en-GB"/>
                    </a:p>
                  </a:txBody>
                  <a:tcPr/>
                </a:tc>
                <a:tc>
                  <a:txBody>
                    <a:bodyPr/>
                    <a:lstStyle/>
                    <a:p>
                      <a:pPr algn="ctr"/>
                      <a:r>
                        <a:rPr lang="en-GB" sz="1800" dirty="0" smtClean="0"/>
                        <a:t>2kW</a:t>
                      </a:r>
                      <a:endParaRPr lang="en-GB" sz="1800" dirty="0"/>
                    </a:p>
                  </a:txBody>
                  <a:tcPr marL="91433" marR="91433" marT="45728" marB="45728"/>
                </a:tc>
                <a:tc>
                  <a:txBody>
                    <a:bodyPr/>
                    <a:lstStyle/>
                    <a:p>
                      <a:pPr algn="ctr"/>
                      <a:r>
                        <a:rPr lang="en-GB" sz="1800" dirty="0" smtClean="0"/>
                        <a:t>£16,450</a:t>
                      </a:r>
                      <a:endParaRPr lang="en-GB" sz="1800" dirty="0"/>
                    </a:p>
                  </a:txBody>
                  <a:tcPr marL="91433" marR="91433" marT="45728" marB="45728"/>
                </a:tc>
              </a:tr>
              <a:tr h="365796">
                <a:tc>
                  <a:txBody>
                    <a:bodyPr/>
                    <a:lstStyle/>
                    <a:p>
                      <a:pPr algn="ctr"/>
                      <a:r>
                        <a:rPr lang="en-GB" sz="1800" b="1" dirty="0" smtClean="0"/>
                        <a:t>Total</a:t>
                      </a:r>
                      <a:endParaRPr lang="en-GB" sz="1800" b="1" dirty="0"/>
                    </a:p>
                  </a:txBody>
                  <a:tcPr marL="91433" marR="91433" marT="45728" marB="45728">
                    <a:solidFill>
                      <a:schemeClr val="accent2">
                        <a:lumMod val="40000"/>
                        <a:lumOff val="60000"/>
                      </a:schemeClr>
                    </a:solidFill>
                  </a:tcPr>
                </a:tc>
                <a:tc gridSpan="2">
                  <a:txBody>
                    <a:bodyPr/>
                    <a:lstStyle/>
                    <a:p>
                      <a:pPr algn="ctr"/>
                      <a:r>
                        <a:rPr lang="en-GB" sz="1800" dirty="0" smtClean="0"/>
                        <a:t>£82,000</a:t>
                      </a:r>
                      <a:endParaRPr lang="en-GB" sz="1800" dirty="0"/>
                    </a:p>
                  </a:txBody>
                  <a:tcPr marL="91433" marR="91433" marT="45728" marB="45728"/>
                </a:tc>
                <a:tc hMerge="1">
                  <a:txBody>
                    <a:bodyPr/>
                    <a:lstStyle/>
                    <a:p>
                      <a:pPr algn="ctr"/>
                      <a:endParaRPr lang="en-GB" sz="1800" dirty="0"/>
                    </a:p>
                  </a:txBody>
                  <a:tcPr marL="91434" marR="91434" marT="45724" marB="45724"/>
                </a:tc>
                <a:tc gridSpan="2">
                  <a:txBody>
                    <a:bodyPr/>
                    <a:lstStyle/>
                    <a:p>
                      <a:pPr algn="ctr"/>
                      <a:r>
                        <a:rPr lang="en-GB" sz="1800" dirty="0" smtClean="0"/>
                        <a:t>£69,200</a:t>
                      </a:r>
                      <a:endParaRPr lang="en-GB" sz="1800" dirty="0"/>
                    </a:p>
                  </a:txBody>
                  <a:tcPr marL="91433" marR="91433" marT="45728" marB="45728"/>
                </a:tc>
                <a:tc hMerge="1">
                  <a:txBody>
                    <a:bodyPr/>
                    <a:lstStyle/>
                    <a:p>
                      <a:endParaRPr lang="en-GB"/>
                    </a:p>
                  </a:txBody>
                  <a:tcPr/>
                </a:tc>
                <a:tc gridSpan="2">
                  <a:txBody>
                    <a:bodyPr/>
                    <a:lstStyle/>
                    <a:p>
                      <a:pPr algn="ctr"/>
                      <a:r>
                        <a:rPr lang="en-GB" sz="1800" dirty="0" smtClean="0"/>
                        <a:t>£92,200</a:t>
                      </a:r>
                      <a:endParaRPr lang="en-GB" sz="1800" dirty="0"/>
                    </a:p>
                  </a:txBody>
                  <a:tcPr marL="91433" marR="91433" marT="45728" marB="45728"/>
                </a:tc>
                <a:tc hMerge="1">
                  <a:txBody>
                    <a:bodyPr/>
                    <a:lstStyle/>
                    <a:p>
                      <a:endParaRPr lang="en-GB"/>
                    </a:p>
                  </a:txBody>
                  <a:tcPr/>
                </a:tc>
              </a:tr>
              <a:tr h="365796">
                <a:tc>
                  <a:txBody>
                    <a:bodyPr/>
                    <a:lstStyle/>
                    <a:p>
                      <a:pPr algn="ctr"/>
                      <a:r>
                        <a:rPr lang="en-GB" sz="1800" dirty="0" smtClean="0"/>
                        <a:t>10.31kW</a:t>
                      </a:r>
                      <a:endParaRPr lang="en-GB" sz="1800" dirty="0"/>
                    </a:p>
                  </a:txBody>
                  <a:tcPr marL="91433" marR="91433" marT="45728" marB="45728">
                    <a:solidFill>
                      <a:srgbClr val="00B0F0"/>
                    </a:solidFill>
                  </a:tcPr>
                </a:tc>
                <a:tc>
                  <a:txBody>
                    <a:bodyPr/>
                    <a:lstStyle/>
                    <a:p>
                      <a:pPr algn="ctr"/>
                      <a:r>
                        <a:rPr lang="en-GB" sz="1800" dirty="0" smtClean="0"/>
                        <a:t>2x 6kW</a:t>
                      </a:r>
                      <a:endParaRPr lang="en-GB" sz="1800" dirty="0"/>
                    </a:p>
                  </a:txBody>
                  <a:tcPr marL="91433" marR="91433" marT="45728" marB="45728">
                    <a:solidFill>
                      <a:schemeClr val="accent5">
                        <a:lumMod val="90000"/>
                      </a:schemeClr>
                    </a:solidFill>
                  </a:tcPr>
                </a:tc>
                <a:tc>
                  <a:txBody>
                    <a:bodyPr/>
                    <a:lstStyle/>
                    <a:p>
                      <a:pPr algn="ctr"/>
                      <a:r>
                        <a:rPr lang="en-GB" sz="1800" dirty="0" smtClean="0"/>
                        <a:t>£34,000</a:t>
                      </a:r>
                      <a:endParaRPr lang="en-GB" sz="1800" dirty="0"/>
                    </a:p>
                  </a:txBody>
                  <a:tcPr marL="91433" marR="91433" marT="45728" marB="45728">
                    <a:solidFill>
                      <a:schemeClr val="accent5">
                        <a:lumMod val="90000"/>
                      </a:schemeClr>
                    </a:solidFill>
                  </a:tcPr>
                </a:tc>
                <a:tc>
                  <a:txBody>
                    <a:bodyPr/>
                    <a:lstStyle/>
                    <a:p>
                      <a:pPr algn="ctr"/>
                      <a:r>
                        <a:rPr lang="en-GB" sz="1500" dirty="0" smtClean="0"/>
                        <a:t>2x</a:t>
                      </a:r>
                      <a:r>
                        <a:rPr lang="en-GB" sz="1500" baseline="0" dirty="0" smtClean="0"/>
                        <a:t> </a:t>
                      </a:r>
                      <a:r>
                        <a:rPr lang="en-GB" sz="1500" dirty="0" smtClean="0"/>
                        <a:t>5.6kW</a:t>
                      </a:r>
                      <a:endParaRPr lang="en-GB" sz="1500" dirty="0"/>
                    </a:p>
                  </a:txBody>
                  <a:tcPr marL="91433" marR="91433" marT="45728" marB="45728">
                    <a:solidFill>
                      <a:srgbClr val="66CCFF"/>
                    </a:solidFill>
                  </a:tcPr>
                </a:tc>
                <a:tc>
                  <a:txBody>
                    <a:bodyPr/>
                    <a:lstStyle/>
                    <a:p>
                      <a:pPr algn="ctr"/>
                      <a:r>
                        <a:rPr lang="en-GB" sz="1800" dirty="0" smtClean="0"/>
                        <a:t>£39,500</a:t>
                      </a:r>
                      <a:endParaRPr lang="en-GB" sz="1800" dirty="0"/>
                    </a:p>
                  </a:txBody>
                  <a:tcPr marL="91433" marR="91433" marT="45728" marB="45728">
                    <a:solidFill>
                      <a:srgbClr val="66CCFF"/>
                    </a:solidFill>
                  </a:tcPr>
                </a:tc>
                <a:tc>
                  <a:txBody>
                    <a:bodyPr/>
                    <a:lstStyle/>
                    <a:p>
                      <a:pPr algn="ctr"/>
                      <a:r>
                        <a:rPr lang="en-GB" sz="1800" dirty="0" smtClean="0"/>
                        <a:t>10.5kW</a:t>
                      </a:r>
                      <a:endParaRPr lang="en-GB" sz="1800" dirty="0"/>
                    </a:p>
                  </a:txBody>
                  <a:tcPr marL="91433" marR="91433" marT="45728" marB="45728"/>
                </a:tc>
                <a:tc>
                  <a:txBody>
                    <a:bodyPr/>
                    <a:lstStyle/>
                    <a:p>
                      <a:pPr algn="ctr"/>
                      <a:r>
                        <a:rPr lang="en-GB" sz="1800" dirty="0" smtClean="0"/>
                        <a:t>£47,700</a:t>
                      </a:r>
                      <a:endParaRPr lang="en-GB" sz="1800" dirty="0"/>
                    </a:p>
                  </a:txBody>
                  <a:tcPr marL="91433" marR="91433" marT="45728" marB="45728"/>
                </a:tc>
              </a:tr>
              <a:tr h="365796">
                <a:tc>
                  <a:txBody>
                    <a:bodyPr/>
                    <a:lstStyle/>
                    <a:p>
                      <a:pPr algn="ctr"/>
                      <a:r>
                        <a:rPr lang="en-GB" sz="1800" dirty="0" smtClean="0"/>
                        <a:t>9.52kW</a:t>
                      </a:r>
                      <a:endParaRPr lang="en-GB" sz="1800" dirty="0"/>
                    </a:p>
                  </a:txBody>
                  <a:tcPr marL="91433" marR="91433" marT="45728" marB="45728">
                    <a:solidFill>
                      <a:srgbClr val="00B0F0"/>
                    </a:solidFill>
                  </a:tcPr>
                </a:tc>
                <a:tc>
                  <a:txBody>
                    <a:bodyPr/>
                    <a:lstStyle/>
                    <a:p>
                      <a:pPr algn="ctr"/>
                      <a:r>
                        <a:rPr lang="en-GB" sz="1800" dirty="0" smtClean="0"/>
                        <a:t>2x 6kW</a:t>
                      </a:r>
                      <a:endParaRPr lang="en-GB" sz="1800" dirty="0"/>
                    </a:p>
                  </a:txBody>
                  <a:tcPr marL="91433" marR="91433" marT="45728" marB="45728">
                    <a:solidFill>
                      <a:srgbClr val="66CCFF"/>
                    </a:solidFill>
                  </a:tcPr>
                </a:tc>
                <a:tc>
                  <a:txBody>
                    <a:bodyPr/>
                    <a:lstStyle/>
                    <a:p>
                      <a:pPr algn="ctr"/>
                      <a:r>
                        <a:rPr lang="en-GB" sz="1800" dirty="0" smtClean="0"/>
                        <a:t>£34,000</a:t>
                      </a:r>
                      <a:endParaRPr lang="en-GB" sz="1800" dirty="0"/>
                    </a:p>
                  </a:txBody>
                  <a:tcPr marL="91433" marR="91433" marT="45728" marB="45728">
                    <a:solidFill>
                      <a:srgbClr val="66CCFF"/>
                    </a:solidFill>
                  </a:tcPr>
                </a:tc>
                <a:tc>
                  <a:txBody>
                    <a:bodyPr/>
                    <a:lstStyle/>
                    <a:p>
                      <a:pPr algn="ctr"/>
                      <a:r>
                        <a:rPr lang="en-GB" sz="1500" dirty="0" smtClean="0"/>
                        <a:t>2x</a:t>
                      </a:r>
                      <a:r>
                        <a:rPr lang="en-GB" sz="1500" baseline="0" dirty="0" smtClean="0"/>
                        <a:t> </a:t>
                      </a:r>
                      <a:r>
                        <a:rPr lang="en-GB" sz="1500" dirty="0" smtClean="0"/>
                        <a:t>5.6kW</a:t>
                      </a:r>
                      <a:endParaRPr lang="en-GB" sz="1500" dirty="0"/>
                    </a:p>
                  </a:txBody>
                  <a:tcPr marL="91433" marR="91433" marT="45728" marB="45728">
                    <a:solidFill>
                      <a:schemeClr val="accent5">
                        <a:lumMod val="90000"/>
                      </a:schemeClr>
                    </a:solidFill>
                  </a:tcPr>
                </a:tc>
                <a:tc>
                  <a:txBody>
                    <a:bodyPr/>
                    <a:lstStyle/>
                    <a:p>
                      <a:pPr algn="ctr"/>
                      <a:r>
                        <a:rPr lang="en-GB" sz="1800" dirty="0" smtClean="0"/>
                        <a:t>£39,500</a:t>
                      </a:r>
                      <a:endParaRPr lang="en-GB" sz="1800" dirty="0"/>
                    </a:p>
                  </a:txBody>
                  <a:tcPr marL="91433" marR="91433" marT="45728" marB="45728">
                    <a:solidFill>
                      <a:schemeClr val="accent5">
                        <a:lumMod val="90000"/>
                      </a:schemeClr>
                    </a:solidFill>
                  </a:tcPr>
                </a:tc>
                <a:tc>
                  <a:txBody>
                    <a:bodyPr/>
                    <a:lstStyle/>
                    <a:p>
                      <a:pPr algn="ctr"/>
                      <a:r>
                        <a:rPr lang="en-GB" sz="1800" dirty="0" smtClean="0"/>
                        <a:t>10.5kW</a:t>
                      </a:r>
                      <a:endParaRPr lang="en-GB" sz="1800" dirty="0"/>
                    </a:p>
                  </a:txBody>
                  <a:tcPr marL="91433" marR="91433" marT="45728" marB="45728"/>
                </a:tc>
                <a:tc>
                  <a:txBody>
                    <a:bodyPr/>
                    <a:lstStyle/>
                    <a:p>
                      <a:pPr algn="ctr"/>
                      <a:r>
                        <a:rPr lang="en-GB" sz="1800" dirty="0" smtClean="0"/>
                        <a:t>£47,700</a:t>
                      </a:r>
                      <a:endParaRPr lang="en-GB" sz="1800" dirty="0"/>
                    </a:p>
                  </a:txBody>
                  <a:tcPr marL="91433" marR="91433" marT="45728" marB="45728"/>
                </a:tc>
              </a:tr>
              <a:tr h="365796">
                <a:tc>
                  <a:txBody>
                    <a:bodyPr/>
                    <a:lstStyle/>
                    <a:p>
                      <a:pPr algn="ctr"/>
                      <a:r>
                        <a:rPr lang="en-GB" sz="1800" dirty="0" smtClean="0"/>
                        <a:t>4.54kW</a:t>
                      </a:r>
                      <a:endParaRPr lang="en-GB" sz="1800" dirty="0"/>
                    </a:p>
                  </a:txBody>
                  <a:tcPr marL="91433" marR="91433" marT="45728" marB="45728">
                    <a:solidFill>
                      <a:srgbClr val="00B0F0"/>
                    </a:solidFill>
                  </a:tcPr>
                </a:tc>
                <a:tc>
                  <a:txBody>
                    <a:bodyPr/>
                    <a:lstStyle/>
                    <a:p>
                      <a:pPr algn="ctr"/>
                      <a:r>
                        <a:rPr lang="en-GB" sz="1800" dirty="0" smtClean="0"/>
                        <a:t>6kW</a:t>
                      </a:r>
                      <a:endParaRPr lang="en-GB" sz="1800" dirty="0"/>
                    </a:p>
                  </a:txBody>
                  <a:tcPr marL="91433" marR="91433" marT="45728" marB="45728">
                    <a:solidFill>
                      <a:schemeClr val="accent5">
                        <a:lumMod val="90000"/>
                      </a:schemeClr>
                    </a:solidFill>
                  </a:tcPr>
                </a:tc>
                <a:tc>
                  <a:txBody>
                    <a:bodyPr/>
                    <a:lstStyle/>
                    <a:p>
                      <a:pPr algn="ctr"/>
                      <a:r>
                        <a:rPr lang="en-GB" sz="1800" dirty="0" smtClean="0"/>
                        <a:t>£22,000</a:t>
                      </a:r>
                      <a:endParaRPr lang="en-GB" sz="1800" dirty="0"/>
                    </a:p>
                  </a:txBody>
                  <a:tcPr marL="91433" marR="91433" marT="45728" marB="45728">
                    <a:solidFill>
                      <a:schemeClr val="accent5">
                        <a:lumMod val="90000"/>
                      </a:schemeClr>
                    </a:solidFill>
                  </a:tcPr>
                </a:tc>
                <a:tc>
                  <a:txBody>
                    <a:bodyPr/>
                    <a:lstStyle/>
                    <a:p>
                      <a:pPr algn="ctr"/>
                      <a:r>
                        <a:rPr lang="en-GB" sz="1800" dirty="0" smtClean="0"/>
                        <a:t>  5.6kW</a:t>
                      </a:r>
                      <a:endParaRPr lang="en-GB" sz="1800" dirty="0"/>
                    </a:p>
                  </a:txBody>
                  <a:tcPr marL="91433" marR="91433" marT="45728" marB="45728">
                    <a:solidFill>
                      <a:srgbClr val="66CCFF"/>
                    </a:solidFill>
                  </a:tcPr>
                </a:tc>
                <a:tc>
                  <a:txBody>
                    <a:bodyPr/>
                    <a:lstStyle/>
                    <a:p>
                      <a:pPr algn="ctr"/>
                      <a:r>
                        <a:rPr lang="en-GB" sz="1800" dirty="0" smtClean="0"/>
                        <a:t>£21,100</a:t>
                      </a:r>
                      <a:endParaRPr lang="en-GB" sz="1800" dirty="0"/>
                    </a:p>
                  </a:txBody>
                  <a:tcPr marL="91433" marR="91433" marT="45728" marB="45728">
                    <a:solidFill>
                      <a:srgbClr val="66CCFF"/>
                    </a:solidFill>
                  </a:tcPr>
                </a:tc>
                <a:tc>
                  <a:txBody>
                    <a:bodyPr/>
                    <a:lstStyle/>
                    <a:p>
                      <a:pPr algn="ctr"/>
                      <a:r>
                        <a:rPr lang="en-GB" sz="1800" dirty="0" smtClean="0"/>
                        <a:t>5kW</a:t>
                      </a:r>
                      <a:endParaRPr lang="en-GB" sz="1800" dirty="0"/>
                    </a:p>
                  </a:txBody>
                  <a:tcPr marL="91433" marR="91433" marT="45728" marB="45728"/>
                </a:tc>
                <a:tc>
                  <a:txBody>
                    <a:bodyPr/>
                    <a:lstStyle/>
                    <a:p>
                      <a:pPr algn="ctr"/>
                      <a:r>
                        <a:rPr lang="en-GB" sz="1800" dirty="0" smtClean="0"/>
                        <a:t>£26,350</a:t>
                      </a:r>
                      <a:endParaRPr lang="en-GB" sz="1800" dirty="0"/>
                    </a:p>
                  </a:txBody>
                  <a:tcPr marL="91433" marR="91433" marT="45728" marB="45728"/>
                </a:tc>
              </a:tr>
              <a:tr h="365796">
                <a:tc>
                  <a:txBody>
                    <a:bodyPr/>
                    <a:lstStyle/>
                    <a:p>
                      <a:pPr algn="ctr"/>
                      <a:r>
                        <a:rPr lang="en-GB" sz="1800" dirty="0" smtClean="0"/>
                        <a:t>2.86kW</a:t>
                      </a:r>
                      <a:endParaRPr lang="en-GB" sz="1800" dirty="0"/>
                    </a:p>
                  </a:txBody>
                  <a:tcPr marL="91433" marR="91433" marT="45728" marB="45728">
                    <a:solidFill>
                      <a:srgbClr val="00B0F0"/>
                    </a:solidFill>
                  </a:tcPr>
                </a:tc>
                <a:tc>
                  <a:txBody>
                    <a:bodyPr/>
                    <a:lstStyle/>
                    <a:p>
                      <a:pPr algn="ctr"/>
                      <a:r>
                        <a:rPr lang="en-GB" sz="1800" dirty="0" smtClean="0"/>
                        <a:t>4kW</a:t>
                      </a:r>
                      <a:endParaRPr lang="en-GB" sz="1800" dirty="0"/>
                    </a:p>
                  </a:txBody>
                  <a:tcPr marL="91433" marR="91433" marT="45728" marB="45728">
                    <a:solidFill>
                      <a:srgbClr val="66CCFF"/>
                    </a:solidFill>
                  </a:tcPr>
                </a:tc>
                <a:tc>
                  <a:txBody>
                    <a:bodyPr/>
                    <a:lstStyle/>
                    <a:p>
                      <a:pPr algn="ctr"/>
                      <a:r>
                        <a:rPr lang="en-GB" sz="1800" dirty="0" smtClean="0"/>
                        <a:t>£21,000</a:t>
                      </a:r>
                      <a:endParaRPr lang="en-GB" sz="1800" dirty="0"/>
                    </a:p>
                  </a:txBody>
                  <a:tcPr marL="91433" marR="91433" marT="45728" marB="45728">
                    <a:solidFill>
                      <a:srgbClr val="66CCFF"/>
                    </a:solidFill>
                  </a:tcPr>
                </a:tc>
                <a:tc>
                  <a:txBody>
                    <a:bodyPr/>
                    <a:lstStyle/>
                    <a:p>
                      <a:pPr algn="ctr"/>
                      <a:r>
                        <a:rPr lang="en-GB" sz="1800" smtClean="0"/>
                        <a:t>  3.0kW</a:t>
                      </a:r>
                      <a:endParaRPr lang="en-GB" sz="1800" dirty="0"/>
                    </a:p>
                  </a:txBody>
                  <a:tcPr marL="91433" marR="91433" marT="45728" marB="45728">
                    <a:solidFill>
                      <a:schemeClr val="accent5">
                        <a:lumMod val="90000"/>
                      </a:schemeClr>
                    </a:solidFill>
                  </a:tcPr>
                </a:tc>
                <a:tc>
                  <a:txBody>
                    <a:bodyPr/>
                    <a:lstStyle/>
                    <a:p>
                      <a:pPr algn="ctr"/>
                      <a:r>
                        <a:rPr lang="en-GB" sz="1800" dirty="0" smtClean="0"/>
                        <a:t>£16,600</a:t>
                      </a:r>
                      <a:endParaRPr lang="en-GB" sz="1800" dirty="0"/>
                    </a:p>
                  </a:txBody>
                  <a:tcPr marL="91433" marR="91433" marT="45728" marB="45728">
                    <a:solidFill>
                      <a:schemeClr val="accent5">
                        <a:lumMod val="90000"/>
                      </a:schemeClr>
                    </a:solidFill>
                  </a:tcPr>
                </a:tc>
                <a:tc>
                  <a:txBody>
                    <a:bodyPr/>
                    <a:lstStyle/>
                    <a:p>
                      <a:pPr algn="ctr"/>
                      <a:r>
                        <a:rPr lang="en-GB" sz="1800" dirty="0" smtClean="0"/>
                        <a:t>3kW</a:t>
                      </a:r>
                      <a:endParaRPr lang="en-GB" sz="1800" dirty="0"/>
                    </a:p>
                  </a:txBody>
                  <a:tcPr marL="91433" marR="91433" marT="45728" marB="45728"/>
                </a:tc>
                <a:tc>
                  <a:txBody>
                    <a:bodyPr/>
                    <a:lstStyle/>
                    <a:p>
                      <a:pPr algn="ctr"/>
                      <a:r>
                        <a:rPr lang="en-GB" sz="1800" dirty="0" smtClean="0"/>
                        <a:t>£18,950</a:t>
                      </a:r>
                      <a:endParaRPr lang="en-GB" sz="1800" dirty="0"/>
                    </a:p>
                  </a:txBody>
                  <a:tcPr marL="91433" marR="91433" marT="45728" marB="45728"/>
                </a:tc>
              </a:tr>
              <a:tr h="365796">
                <a:tc>
                  <a:txBody>
                    <a:bodyPr/>
                    <a:lstStyle/>
                    <a:p>
                      <a:pPr algn="ctr"/>
                      <a:r>
                        <a:rPr lang="en-GB" sz="1800" b="1" dirty="0" smtClean="0"/>
                        <a:t>Total</a:t>
                      </a:r>
                      <a:endParaRPr lang="en-GB" sz="1800" b="1" dirty="0"/>
                    </a:p>
                  </a:txBody>
                  <a:tcPr marL="91433" marR="91433" marT="45728" marB="45728">
                    <a:solidFill>
                      <a:srgbClr val="00B0F0"/>
                    </a:solidFill>
                  </a:tcPr>
                </a:tc>
                <a:tc gridSpan="2">
                  <a:txBody>
                    <a:bodyPr/>
                    <a:lstStyle/>
                    <a:p>
                      <a:pPr algn="ctr"/>
                      <a:r>
                        <a:rPr lang="en-GB" sz="1800" dirty="0" smtClean="0"/>
                        <a:t>£111,000</a:t>
                      </a:r>
                      <a:endParaRPr lang="en-GB" sz="1800" dirty="0"/>
                    </a:p>
                  </a:txBody>
                  <a:tcPr marL="91433" marR="91433" marT="45728" marB="45728">
                    <a:solidFill>
                      <a:schemeClr val="accent5">
                        <a:lumMod val="90000"/>
                      </a:schemeClr>
                    </a:solidFill>
                  </a:tcPr>
                </a:tc>
                <a:tc hMerge="1">
                  <a:txBody>
                    <a:bodyPr/>
                    <a:lstStyle/>
                    <a:p>
                      <a:pPr algn="ctr"/>
                      <a:endParaRPr lang="en-GB" sz="1800" dirty="0"/>
                    </a:p>
                  </a:txBody>
                  <a:tcPr marL="91434" marR="91434" marT="45724" marB="45724"/>
                </a:tc>
                <a:tc gridSpan="2">
                  <a:txBody>
                    <a:bodyPr/>
                    <a:lstStyle/>
                    <a:p>
                      <a:pPr algn="ctr"/>
                      <a:r>
                        <a:rPr lang="en-GB" sz="1800" dirty="0" smtClean="0"/>
                        <a:t>£116,700</a:t>
                      </a:r>
                      <a:endParaRPr lang="en-GB" sz="1800" dirty="0"/>
                    </a:p>
                  </a:txBody>
                  <a:tcPr marL="91433" marR="91433" marT="45728" marB="45728">
                    <a:solidFill>
                      <a:schemeClr val="accent5">
                        <a:lumMod val="90000"/>
                      </a:schemeClr>
                    </a:solidFill>
                  </a:tcPr>
                </a:tc>
                <a:tc hMerge="1">
                  <a:txBody>
                    <a:bodyPr/>
                    <a:lstStyle/>
                    <a:p>
                      <a:endParaRPr lang="en-GB"/>
                    </a:p>
                  </a:txBody>
                  <a:tcPr/>
                </a:tc>
                <a:tc gridSpan="2">
                  <a:txBody>
                    <a:bodyPr/>
                    <a:lstStyle/>
                    <a:p>
                      <a:pPr algn="ctr"/>
                      <a:r>
                        <a:rPr lang="en-GB" sz="1800" dirty="0" smtClean="0"/>
                        <a:t>£140,700</a:t>
                      </a:r>
                      <a:endParaRPr lang="en-GB" sz="1800" dirty="0"/>
                    </a:p>
                  </a:txBody>
                  <a:tcPr marL="91433" marR="91433" marT="45728" marB="45728"/>
                </a:tc>
                <a:tc hMerge="1">
                  <a:txBody>
                    <a:bodyPr/>
                    <a:lstStyle/>
                    <a:p>
                      <a:endParaRPr lang="en-GB"/>
                    </a:p>
                  </a:txBody>
                  <a:tcPr/>
                </a:tc>
              </a:tr>
            </a:tbl>
          </a:graphicData>
        </a:graphic>
      </p:graphicFrame>
    </p:spTree>
    <p:extLst>
      <p:ext uri="{BB962C8B-B14F-4D97-AF65-F5344CB8AC3E}">
        <p14:creationId xmlns:p14="http://schemas.microsoft.com/office/powerpoint/2010/main" val="4010456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1000100" y="3143248"/>
            <a:ext cx="6923087" cy="1143000"/>
          </a:xfrm>
        </p:spPr>
        <p:txBody>
          <a:bodyPr/>
          <a:lstStyle/>
          <a:p>
            <a:pPr marL="685800" indent="-685800" eaLnBrk="1" hangingPunct="1"/>
            <a:r>
              <a:rPr lang="en-GB" dirty="0" smtClean="0">
                <a:solidFill>
                  <a:srgbClr val="0070C0"/>
                </a:solidFill>
                <a:latin typeface="Bradley Hand ITC" pitchFamily="66" charset="0"/>
              </a:rPr>
              <a:t>The End</a:t>
            </a:r>
            <a:r>
              <a:rPr lang="en-GB" dirty="0" smtClean="0">
                <a:solidFill>
                  <a:srgbClr val="0070C0"/>
                </a:solidFill>
                <a:latin typeface="Bradley Hand ITC" pitchFamily="66" charset="0"/>
              </a:rPr>
              <a:t>…</a:t>
            </a:r>
            <a:endParaRPr lang="en-GB" dirty="0" smtClean="0">
              <a:solidFill>
                <a:srgbClr val="0070C0"/>
              </a:solidFill>
              <a:latin typeface="Bradley Hand ITC"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1077937" y="571488"/>
            <a:ext cx="6923087" cy="1143000"/>
          </a:xfrm>
        </p:spPr>
        <p:txBody>
          <a:bodyPr/>
          <a:lstStyle/>
          <a:p>
            <a:pPr marL="685800" indent="-685800" eaLnBrk="1" hangingPunct="1"/>
            <a:r>
              <a:rPr lang="en-GB" u="sng" dirty="0" smtClean="0">
                <a:solidFill>
                  <a:srgbClr val="0070C0"/>
                </a:solidFill>
                <a:latin typeface="Algerian" pitchFamily="82" charset="0"/>
              </a:rPr>
              <a:t>The </a:t>
            </a:r>
            <a:r>
              <a:rPr lang="en-GB" u="sng" dirty="0" smtClean="0">
                <a:solidFill>
                  <a:srgbClr val="0070C0"/>
                </a:solidFill>
                <a:latin typeface="Algerian" pitchFamily="82" charset="0"/>
              </a:rPr>
              <a:t>Tuning </a:t>
            </a:r>
            <a:r>
              <a:rPr lang="en-GB" u="sng" dirty="0" smtClean="0">
                <a:solidFill>
                  <a:srgbClr val="0070C0"/>
                </a:solidFill>
                <a:latin typeface="Algerian" pitchFamily="82" charset="0"/>
              </a:rPr>
              <a:t>System</a:t>
            </a:r>
          </a:p>
        </p:txBody>
      </p:sp>
      <p:sp>
        <p:nvSpPr>
          <p:cNvPr id="23" name="Rectangle 500"/>
          <p:cNvSpPr>
            <a:spLocks noChangeArrowheads="1"/>
          </p:cNvSpPr>
          <p:nvPr/>
        </p:nvSpPr>
        <p:spPr bwMode="auto">
          <a:xfrm>
            <a:off x="285720" y="1862323"/>
            <a:ext cx="5214974" cy="3924131"/>
          </a:xfrm>
          <a:prstGeom prst="rect">
            <a:avLst/>
          </a:prstGeom>
          <a:noFill/>
          <a:ln w="12700" algn="ctr">
            <a:noFill/>
            <a:miter lim="800000"/>
            <a:headEnd/>
            <a:tailEnd/>
          </a:ln>
        </p:spPr>
        <p:txBody>
          <a:bodyPr wrap="square" lIns="91419" tIns="45710" rIns="91419" bIns="45710" anchor="ctr">
            <a:spAutoFit/>
          </a:bodyPr>
          <a:lstStyle/>
          <a:p>
            <a:pPr indent="119063" algn="ctr" eaLnBrk="1" hangingPunct="1">
              <a:spcBef>
                <a:spcPct val="0"/>
              </a:spcBef>
              <a:buNone/>
            </a:pPr>
            <a:endParaRPr lang="en-GB" sz="1400" b="1" dirty="0" smtClean="0">
              <a:solidFill>
                <a:srgbClr val="002060"/>
              </a:solidFill>
            </a:endParaRPr>
          </a:p>
          <a:p>
            <a:pPr indent="119063" algn="just" eaLnBrk="1" hangingPunct="1">
              <a:spcBef>
                <a:spcPct val="0"/>
              </a:spcBef>
              <a:buFont typeface="Wingdings" pitchFamily="2" charset="2"/>
              <a:buChar char="v"/>
            </a:pPr>
            <a:r>
              <a:rPr lang="en-GB" sz="1400" b="1" dirty="0" smtClean="0">
                <a:solidFill>
                  <a:srgbClr val="002060"/>
                </a:solidFill>
              </a:rPr>
              <a:t> The automatic tuning system has been developed for the main FETS 324MHz 4-vane RFQ accelerator.</a:t>
            </a:r>
          </a:p>
          <a:p>
            <a:pPr indent="119063" algn="just" eaLnBrk="1" hangingPunct="1">
              <a:spcBef>
                <a:spcPct val="0"/>
              </a:spcBef>
              <a:buNone/>
            </a:pPr>
            <a:endParaRPr lang="en-GB" sz="1400" b="1" dirty="0" smtClean="0">
              <a:solidFill>
                <a:srgbClr val="002060"/>
              </a:solidFill>
            </a:endParaRPr>
          </a:p>
          <a:p>
            <a:pPr indent="119063" algn="just" eaLnBrk="1" hangingPunct="1">
              <a:spcBef>
                <a:spcPct val="0"/>
              </a:spcBef>
              <a:buFont typeface="Wingdings" pitchFamily="2" charset="2"/>
              <a:buChar char="v"/>
            </a:pPr>
            <a:r>
              <a:rPr lang="en-GB" sz="1400" b="1" dirty="0" smtClean="0">
                <a:solidFill>
                  <a:srgbClr val="002060"/>
                </a:solidFill>
              </a:rPr>
              <a:t> The system been tested to fine tune the frequency changes due to temperature variation in the resonant frequency of a 324MHz 4-vane cold model RFQ (1).</a:t>
            </a:r>
            <a:r>
              <a:rPr lang="en-GB" sz="1400" b="1" dirty="0" smtClean="0">
                <a:solidFill>
                  <a:srgbClr val="002060"/>
                </a:solidFill>
                <a:cs typeface="Times New Roman" pitchFamily="18" charset="0"/>
              </a:rPr>
              <a:t> The cold model RFQ also included manual tuners(4).</a:t>
            </a:r>
          </a:p>
          <a:p>
            <a:pPr indent="119063" algn="just" eaLnBrk="1" hangingPunct="1">
              <a:spcBef>
                <a:spcPct val="0"/>
              </a:spcBef>
              <a:buNone/>
            </a:pPr>
            <a:endParaRPr lang="en-GB" sz="1400" b="1" dirty="0" smtClean="0">
              <a:solidFill>
                <a:srgbClr val="002060"/>
              </a:solidFill>
            </a:endParaRPr>
          </a:p>
          <a:p>
            <a:pPr indent="119063" algn="just" eaLnBrk="1" hangingPunct="1">
              <a:spcBef>
                <a:spcPct val="0"/>
              </a:spcBef>
              <a:buFont typeface="Wingdings" pitchFamily="2" charset="2"/>
              <a:buChar char="v"/>
            </a:pPr>
            <a:r>
              <a:rPr lang="en-GB" sz="1400" b="1" dirty="0" smtClean="0">
                <a:solidFill>
                  <a:srgbClr val="002060"/>
                </a:solidFill>
              </a:rPr>
              <a:t>The mechanism of the motorized tuners are based on linearly shifting the tuners copper plugs using a stepper motor (2) and an edge welded bellows (3).</a:t>
            </a:r>
          </a:p>
          <a:p>
            <a:pPr indent="119063" algn="just" eaLnBrk="1" hangingPunct="1">
              <a:spcBef>
                <a:spcPct val="0"/>
              </a:spcBef>
              <a:buNone/>
            </a:pPr>
            <a:endParaRPr lang="en-GB" sz="1400" b="1" dirty="0" smtClean="0">
              <a:solidFill>
                <a:srgbClr val="002060"/>
              </a:solidFill>
            </a:endParaRPr>
          </a:p>
          <a:p>
            <a:pPr indent="119063" algn="just" eaLnBrk="1" hangingPunct="1">
              <a:spcBef>
                <a:spcPct val="0"/>
              </a:spcBef>
              <a:buFont typeface="Wingdings" pitchFamily="2" charset="2"/>
              <a:buChar char="v"/>
            </a:pPr>
            <a:r>
              <a:rPr lang="en-GB" sz="1400" b="1" dirty="0" smtClean="0">
                <a:solidFill>
                  <a:srgbClr val="002060"/>
                </a:solidFill>
                <a:cs typeface="Times New Roman" pitchFamily="18" charset="0"/>
              </a:rPr>
              <a:t> The concept of the motorised tuners make use of</a:t>
            </a:r>
            <a:r>
              <a:rPr lang="en-GB" sz="1400" b="1" dirty="0" smtClean="0">
                <a:solidFill>
                  <a:srgbClr val="002060"/>
                </a:solidFill>
              </a:rPr>
              <a:t> phase change of the coupled RF power (5) as an indicator of swing as it will include information of direction as well as frequency.</a:t>
            </a:r>
          </a:p>
          <a:p>
            <a:pPr defTabSz="912813" eaLnBrk="1" hangingPunct="1">
              <a:spcBef>
                <a:spcPct val="0"/>
              </a:spcBef>
            </a:pPr>
            <a:endParaRPr lang="en-GB" sz="1100" b="1" dirty="0"/>
          </a:p>
        </p:txBody>
      </p:sp>
      <p:pic>
        <p:nvPicPr>
          <p:cNvPr id="71" name="Picture 70" descr="IMG_1429b.JPG"/>
          <p:cNvPicPr>
            <a:picLocks noChangeAspect="1"/>
          </p:cNvPicPr>
          <p:nvPr/>
        </p:nvPicPr>
        <p:blipFill>
          <a:blip r:embed="rId2" cstate="print"/>
          <a:stretch>
            <a:fillRect/>
          </a:stretch>
        </p:blipFill>
        <p:spPr>
          <a:xfrm>
            <a:off x="5500694" y="1643050"/>
            <a:ext cx="3500462" cy="4667283"/>
          </a:xfrm>
          <a:prstGeom prst="rect">
            <a:avLst/>
          </a:prstGeom>
        </p:spPr>
      </p:pic>
      <p:grpSp>
        <p:nvGrpSpPr>
          <p:cNvPr id="72" name="Group 53"/>
          <p:cNvGrpSpPr>
            <a:grpSpLocks/>
          </p:cNvGrpSpPr>
          <p:nvPr/>
        </p:nvGrpSpPr>
        <p:grpSpPr bwMode="auto">
          <a:xfrm>
            <a:off x="5643570" y="4929198"/>
            <a:ext cx="428628" cy="357190"/>
            <a:chOff x="3431294" y="7056335"/>
            <a:chExt cx="1000134" cy="1017062"/>
          </a:xfrm>
        </p:grpSpPr>
        <p:sp>
          <p:nvSpPr>
            <p:cNvPr id="73" name="Oval 72"/>
            <p:cNvSpPr/>
            <p:nvPr/>
          </p:nvSpPr>
          <p:spPr bwMode="auto">
            <a:xfrm>
              <a:off x="3431298" y="7056335"/>
              <a:ext cx="857256" cy="1017062"/>
            </a:xfrm>
            <a:prstGeom prst="ellipse">
              <a:avLst/>
            </a:prstGeom>
            <a:ln w="50800">
              <a:solidFill>
                <a:srgbClr val="B4007D"/>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spAutoFit/>
            </a:bodyPr>
            <a:lstStyle/>
            <a:p>
              <a:pPr defTabSz="2443163">
                <a:defRPr/>
              </a:pPr>
              <a:endParaRPr lang="en-GB">
                <a:solidFill>
                  <a:schemeClr val="tx1"/>
                </a:solidFill>
                <a:latin typeface="Arial" charset="0"/>
              </a:endParaRPr>
            </a:p>
          </p:txBody>
        </p:sp>
        <p:sp>
          <p:nvSpPr>
            <p:cNvPr id="74" name="TextBox 59"/>
            <p:cNvSpPr txBox="1">
              <a:spLocks noChangeArrowheads="1"/>
            </p:cNvSpPr>
            <p:nvPr/>
          </p:nvSpPr>
          <p:spPr bwMode="auto">
            <a:xfrm>
              <a:off x="3431294" y="7212711"/>
              <a:ext cx="1000134" cy="788726"/>
            </a:xfrm>
            <a:prstGeom prst="rect">
              <a:avLst/>
            </a:prstGeom>
            <a:noFill/>
            <a:ln w="9525">
              <a:noFill/>
              <a:miter lim="800000"/>
              <a:headEnd/>
              <a:tailEnd/>
            </a:ln>
          </p:spPr>
          <p:txBody>
            <a:bodyPr wrap="square">
              <a:spAutoFit/>
            </a:bodyPr>
            <a:lstStyle/>
            <a:p>
              <a:pPr>
                <a:buNone/>
              </a:pPr>
              <a:r>
                <a:rPr lang="en-GB" sz="1200" b="1" dirty="0"/>
                <a:t> </a:t>
              </a:r>
              <a:r>
                <a:rPr lang="en-GB" sz="1200" b="1" dirty="0" smtClean="0"/>
                <a:t> 1</a:t>
              </a:r>
              <a:endParaRPr lang="en-GB" sz="1200" b="1" dirty="0"/>
            </a:p>
          </p:txBody>
        </p:sp>
      </p:grpSp>
      <p:cxnSp>
        <p:nvCxnSpPr>
          <p:cNvPr id="75" name="Straight Arrow Connector 74"/>
          <p:cNvCxnSpPr>
            <a:stCxn id="73" idx="7"/>
          </p:cNvCxnSpPr>
          <p:nvPr/>
        </p:nvCxnSpPr>
        <p:spPr bwMode="auto">
          <a:xfrm rot="5400000" flipH="1" flipV="1">
            <a:off x="5988527" y="4469209"/>
            <a:ext cx="480935" cy="543663"/>
          </a:xfrm>
          <a:prstGeom prst="straightConnector1">
            <a:avLst/>
          </a:prstGeom>
          <a:ln w="50800">
            <a:solidFill>
              <a:srgbClr val="B4007D"/>
            </a:solidFill>
            <a:headEnd type="none" w="med" len="med"/>
            <a:tailEnd type="arrow"/>
          </a:ln>
        </p:spPr>
        <p:style>
          <a:lnRef idx="1">
            <a:schemeClr val="accent2"/>
          </a:lnRef>
          <a:fillRef idx="0">
            <a:schemeClr val="accent2"/>
          </a:fillRef>
          <a:effectRef idx="0">
            <a:schemeClr val="accent2"/>
          </a:effectRef>
          <a:fontRef idx="minor">
            <a:schemeClr val="tx1"/>
          </a:fontRef>
        </p:style>
      </p:cxnSp>
      <p:grpSp>
        <p:nvGrpSpPr>
          <p:cNvPr id="85" name="Group 53"/>
          <p:cNvGrpSpPr>
            <a:grpSpLocks/>
          </p:cNvGrpSpPr>
          <p:nvPr/>
        </p:nvGrpSpPr>
        <p:grpSpPr bwMode="auto">
          <a:xfrm>
            <a:off x="6715140" y="2071678"/>
            <a:ext cx="428628" cy="357190"/>
            <a:chOff x="3431294" y="7056335"/>
            <a:chExt cx="1000134" cy="1017062"/>
          </a:xfrm>
        </p:grpSpPr>
        <p:sp>
          <p:nvSpPr>
            <p:cNvPr id="86" name="Oval 85"/>
            <p:cNvSpPr/>
            <p:nvPr/>
          </p:nvSpPr>
          <p:spPr bwMode="auto">
            <a:xfrm>
              <a:off x="3431298" y="7056335"/>
              <a:ext cx="857256" cy="1017062"/>
            </a:xfrm>
            <a:prstGeom prst="ellipse">
              <a:avLst/>
            </a:prstGeom>
            <a:ln w="50800">
              <a:solidFill>
                <a:srgbClr val="B4007D"/>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spAutoFit/>
            </a:bodyPr>
            <a:lstStyle/>
            <a:p>
              <a:pPr defTabSz="2443163">
                <a:defRPr/>
              </a:pPr>
              <a:endParaRPr lang="en-GB">
                <a:solidFill>
                  <a:schemeClr val="tx1"/>
                </a:solidFill>
                <a:latin typeface="Arial" charset="0"/>
              </a:endParaRPr>
            </a:p>
          </p:txBody>
        </p:sp>
        <p:sp>
          <p:nvSpPr>
            <p:cNvPr id="87" name="TextBox 59"/>
            <p:cNvSpPr txBox="1">
              <a:spLocks noChangeArrowheads="1"/>
            </p:cNvSpPr>
            <p:nvPr/>
          </p:nvSpPr>
          <p:spPr bwMode="auto">
            <a:xfrm>
              <a:off x="3431294" y="7212711"/>
              <a:ext cx="1000134" cy="788726"/>
            </a:xfrm>
            <a:prstGeom prst="rect">
              <a:avLst/>
            </a:prstGeom>
            <a:noFill/>
            <a:ln w="9525">
              <a:noFill/>
              <a:miter lim="800000"/>
              <a:headEnd/>
              <a:tailEnd/>
            </a:ln>
          </p:spPr>
          <p:txBody>
            <a:bodyPr wrap="square">
              <a:spAutoFit/>
            </a:bodyPr>
            <a:lstStyle/>
            <a:p>
              <a:pPr>
                <a:buNone/>
              </a:pPr>
              <a:r>
                <a:rPr lang="en-GB" sz="1200" b="1" dirty="0"/>
                <a:t> </a:t>
              </a:r>
              <a:r>
                <a:rPr lang="en-GB" sz="1200" b="1" dirty="0" smtClean="0"/>
                <a:t> 2</a:t>
              </a:r>
              <a:endParaRPr lang="en-GB" sz="1200" b="1" dirty="0"/>
            </a:p>
          </p:txBody>
        </p:sp>
      </p:grpSp>
      <p:cxnSp>
        <p:nvCxnSpPr>
          <p:cNvPr id="88" name="Straight Arrow Connector 87"/>
          <p:cNvCxnSpPr>
            <a:stCxn id="86" idx="6"/>
          </p:cNvCxnSpPr>
          <p:nvPr/>
        </p:nvCxnSpPr>
        <p:spPr bwMode="auto">
          <a:xfrm flipV="1">
            <a:off x="7082537" y="2214554"/>
            <a:ext cx="775611" cy="35719"/>
          </a:xfrm>
          <a:prstGeom prst="straightConnector1">
            <a:avLst/>
          </a:prstGeom>
          <a:ln w="50800">
            <a:solidFill>
              <a:srgbClr val="B4007D"/>
            </a:solidFill>
            <a:headEnd type="none" w="med" len="med"/>
            <a:tailEnd type="arrow"/>
          </a:ln>
        </p:spPr>
        <p:style>
          <a:lnRef idx="1">
            <a:schemeClr val="accent2"/>
          </a:lnRef>
          <a:fillRef idx="0">
            <a:schemeClr val="accent2"/>
          </a:fillRef>
          <a:effectRef idx="0">
            <a:schemeClr val="accent2"/>
          </a:effectRef>
          <a:fontRef idx="minor">
            <a:schemeClr val="tx1"/>
          </a:fontRef>
        </p:style>
      </p:cxnSp>
      <p:grpSp>
        <p:nvGrpSpPr>
          <p:cNvPr id="99" name="Group 53"/>
          <p:cNvGrpSpPr>
            <a:grpSpLocks/>
          </p:cNvGrpSpPr>
          <p:nvPr/>
        </p:nvGrpSpPr>
        <p:grpSpPr bwMode="auto">
          <a:xfrm>
            <a:off x="8572527" y="4143380"/>
            <a:ext cx="428629" cy="357190"/>
            <a:chOff x="3431298" y="7056335"/>
            <a:chExt cx="1000138" cy="1017062"/>
          </a:xfrm>
        </p:grpSpPr>
        <p:sp>
          <p:nvSpPr>
            <p:cNvPr id="100" name="Oval 99"/>
            <p:cNvSpPr/>
            <p:nvPr/>
          </p:nvSpPr>
          <p:spPr bwMode="auto">
            <a:xfrm>
              <a:off x="3431298" y="7056335"/>
              <a:ext cx="857256" cy="1017062"/>
            </a:xfrm>
            <a:prstGeom prst="ellipse">
              <a:avLst/>
            </a:prstGeom>
            <a:ln w="50800">
              <a:solidFill>
                <a:srgbClr val="B4007D"/>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spAutoFit/>
            </a:bodyPr>
            <a:lstStyle/>
            <a:p>
              <a:pPr defTabSz="2443163">
                <a:defRPr/>
              </a:pPr>
              <a:endParaRPr lang="en-GB">
                <a:solidFill>
                  <a:schemeClr val="tx1"/>
                </a:solidFill>
                <a:latin typeface="Arial" charset="0"/>
              </a:endParaRPr>
            </a:p>
          </p:txBody>
        </p:sp>
        <p:sp>
          <p:nvSpPr>
            <p:cNvPr id="101" name="TextBox 59"/>
            <p:cNvSpPr txBox="1">
              <a:spLocks noChangeArrowheads="1"/>
            </p:cNvSpPr>
            <p:nvPr/>
          </p:nvSpPr>
          <p:spPr bwMode="auto">
            <a:xfrm>
              <a:off x="3431300" y="7259750"/>
              <a:ext cx="1000136" cy="788726"/>
            </a:xfrm>
            <a:prstGeom prst="rect">
              <a:avLst/>
            </a:prstGeom>
            <a:noFill/>
            <a:ln w="9525">
              <a:noFill/>
              <a:miter lim="800000"/>
              <a:headEnd/>
              <a:tailEnd/>
            </a:ln>
          </p:spPr>
          <p:txBody>
            <a:bodyPr wrap="square">
              <a:spAutoFit/>
            </a:bodyPr>
            <a:lstStyle/>
            <a:p>
              <a:pPr>
                <a:buNone/>
              </a:pPr>
              <a:r>
                <a:rPr lang="en-GB" sz="1200" b="1" dirty="0" smtClean="0"/>
                <a:t>  3 </a:t>
              </a:r>
              <a:endParaRPr lang="en-GB" sz="1200" b="1" dirty="0"/>
            </a:p>
          </p:txBody>
        </p:sp>
      </p:grpSp>
      <p:cxnSp>
        <p:nvCxnSpPr>
          <p:cNvPr id="102" name="Straight Arrow Connector 101"/>
          <p:cNvCxnSpPr>
            <a:stCxn id="100" idx="0"/>
          </p:cNvCxnSpPr>
          <p:nvPr/>
        </p:nvCxnSpPr>
        <p:spPr bwMode="auto">
          <a:xfrm rot="16200000" flipV="1">
            <a:off x="8235750" y="3622902"/>
            <a:ext cx="857256" cy="183700"/>
          </a:xfrm>
          <a:prstGeom prst="straightConnector1">
            <a:avLst/>
          </a:prstGeom>
          <a:ln w="50800">
            <a:solidFill>
              <a:srgbClr val="B4007D"/>
            </a:solidFill>
            <a:headEnd type="none" w="med" len="med"/>
            <a:tailEnd type="arrow"/>
          </a:ln>
        </p:spPr>
        <p:style>
          <a:lnRef idx="1">
            <a:schemeClr val="accent2"/>
          </a:lnRef>
          <a:fillRef idx="0">
            <a:schemeClr val="accent2"/>
          </a:fillRef>
          <a:effectRef idx="0">
            <a:schemeClr val="accent2"/>
          </a:effectRef>
          <a:fontRef idx="minor">
            <a:schemeClr val="tx1"/>
          </a:fontRef>
        </p:style>
      </p:cxnSp>
      <p:grpSp>
        <p:nvGrpSpPr>
          <p:cNvPr id="106" name="Group 53"/>
          <p:cNvGrpSpPr>
            <a:grpSpLocks/>
          </p:cNvGrpSpPr>
          <p:nvPr/>
        </p:nvGrpSpPr>
        <p:grpSpPr bwMode="auto">
          <a:xfrm>
            <a:off x="7358082" y="2714620"/>
            <a:ext cx="428628" cy="357190"/>
            <a:chOff x="3431294" y="7056335"/>
            <a:chExt cx="1000134" cy="1017062"/>
          </a:xfrm>
        </p:grpSpPr>
        <p:sp>
          <p:nvSpPr>
            <p:cNvPr id="107" name="Oval 106"/>
            <p:cNvSpPr/>
            <p:nvPr/>
          </p:nvSpPr>
          <p:spPr bwMode="auto">
            <a:xfrm>
              <a:off x="3431298" y="7056335"/>
              <a:ext cx="857256" cy="1017062"/>
            </a:xfrm>
            <a:prstGeom prst="ellipse">
              <a:avLst/>
            </a:prstGeom>
            <a:ln w="50800">
              <a:solidFill>
                <a:srgbClr val="B4007D"/>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spAutoFit/>
            </a:bodyPr>
            <a:lstStyle/>
            <a:p>
              <a:pPr defTabSz="2443163">
                <a:defRPr/>
              </a:pPr>
              <a:endParaRPr lang="en-GB">
                <a:solidFill>
                  <a:schemeClr val="tx1"/>
                </a:solidFill>
                <a:latin typeface="Arial" charset="0"/>
              </a:endParaRPr>
            </a:p>
          </p:txBody>
        </p:sp>
        <p:sp>
          <p:nvSpPr>
            <p:cNvPr id="108" name="TextBox 59"/>
            <p:cNvSpPr txBox="1">
              <a:spLocks noChangeArrowheads="1"/>
            </p:cNvSpPr>
            <p:nvPr/>
          </p:nvSpPr>
          <p:spPr bwMode="auto">
            <a:xfrm>
              <a:off x="3431294" y="7212711"/>
              <a:ext cx="1000134" cy="788726"/>
            </a:xfrm>
            <a:prstGeom prst="rect">
              <a:avLst/>
            </a:prstGeom>
            <a:noFill/>
            <a:ln w="9525">
              <a:noFill/>
              <a:miter lim="800000"/>
              <a:headEnd/>
              <a:tailEnd/>
            </a:ln>
          </p:spPr>
          <p:txBody>
            <a:bodyPr wrap="square">
              <a:spAutoFit/>
            </a:bodyPr>
            <a:lstStyle/>
            <a:p>
              <a:pPr>
                <a:buNone/>
              </a:pPr>
              <a:r>
                <a:rPr lang="en-GB" sz="1200" b="1" dirty="0"/>
                <a:t> </a:t>
              </a:r>
              <a:r>
                <a:rPr lang="en-GB" sz="1200" b="1" dirty="0" smtClean="0"/>
                <a:t> 4</a:t>
              </a:r>
              <a:endParaRPr lang="en-GB" sz="1200" b="1" dirty="0"/>
            </a:p>
          </p:txBody>
        </p:sp>
      </p:grpSp>
      <p:cxnSp>
        <p:nvCxnSpPr>
          <p:cNvPr id="109" name="Straight Arrow Connector 108"/>
          <p:cNvCxnSpPr>
            <a:stCxn id="107" idx="2"/>
          </p:cNvCxnSpPr>
          <p:nvPr/>
        </p:nvCxnSpPr>
        <p:spPr bwMode="auto">
          <a:xfrm rot="10800000">
            <a:off x="6572264" y="2857501"/>
            <a:ext cx="785820" cy="35715"/>
          </a:xfrm>
          <a:prstGeom prst="straightConnector1">
            <a:avLst/>
          </a:prstGeom>
          <a:ln w="50800">
            <a:solidFill>
              <a:srgbClr val="B4007D"/>
            </a:solidFill>
            <a:headEnd type="none" w="med" len="med"/>
            <a:tailEnd type="arrow"/>
          </a:ln>
        </p:spPr>
        <p:style>
          <a:lnRef idx="1">
            <a:schemeClr val="accent2"/>
          </a:lnRef>
          <a:fillRef idx="0">
            <a:schemeClr val="accent2"/>
          </a:fillRef>
          <a:effectRef idx="0">
            <a:schemeClr val="accent2"/>
          </a:effectRef>
          <a:fontRef idx="minor">
            <a:schemeClr val="tx1"/>
          </a:fontRef>
        </p:style>
      </p:cxnSp>
      <p:grpSp>
        <p:nvGrpSpPr>
          <p:cNvPr id="116" name="Group 53"/>
          <p:cNvGrpSpPr>
            <a:grpSpLocks/>
          </p:cNvGrpSpPr>
          <p:nvPr/>
        </p:nvGrpSpPr>
        <p:grpSpPr bwMode="auto">
          <a:xfrm>
            <a:off x="5572132" y="3071810"/>
            <a:ext cx="428628" cy="357190"/>
            <a:chOff x="3431294" y="7056335"/>
            <a:chExt cx="1000134" cy="1017062"/>
          </a:xfrm>
        </p:grpSpPr>
        <p:sp>
          <p:nvSpPr>
            <p:cNvPr id="117" name="Oval 116"/>
            <p:cNvSpPr/>
            <p:nvPr/>
          </p:nvSpPr>
          <p:spPr bwMode="auto">
            <a:xfrm>
              <a:off x="3431298" y="7056335"/>
              <a:ext cx="857256" cy="1017062"/>
            </a:xfrm>
            <a:prstGeom prst="ellipse">
              <a:avLst/>
            </a:prstGeom>
            <a:ln w="50800">
              <a:solidFill>
                <a:srgbClr val="B4007D"/>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spAutoFit/>
            </a:bodyPr>
            <a:lstStyle/>
            <a:p>
              <a:pPr defTabSz="2443163">
                <a:defRPr/>
              </a:pPr>
              <a:endParaRPr lang="en-GB">
                <a:solidFill>
                  <a:schemeClr val="tx1"/>
                </a:solidFill>
                <a:latin typeface="Arial" charset="0"/>
              </a:endParaRPr>
            </a:p>
          </p:txBody>
        </p:sp>
        <p:sp>
          <p:nvSpPr>
            <p:cNvPr id="118" name="TextBox 59"/>
            <p:cNvSpPr txBox="1">
              <a:spLocks noChangeArrowheads="1"/>
            </p:cNvSpPr>
            <p:nvPr/>
          </p:nvSpPr>
          <p:spPr bwMode="auto">
            <a:xfrm>
              <a:off x="3431294" y="7212711"/>
              <a:ext cx="1000134" cy="788726"/>
            </a:xfrm>
            <a:prstGeom prst="rect">
              <a:avLst/>
            </a:prstGeom>
            <a:noFill/>
            <a:ln w="9525">
              <a:noFill/>
              <a:miter lim="800000"/>
              <a:headEnd/>
              <a:tailEnd/>
            </a:ln>
          </p:spPr>
          <p:txBody>
            <a:bodyPr wrap="square">
              <a:spAutoFit/>
            </a:bodyPr>
            <a:lstStyle/>
            <a:p>
              <a:pPr>
                <a:buNone/>
              </a:pPr>
              <a:r>
                <a:rPr lang="en-GB" sz="1200" b="1" dirty="0"/>
                <a:t> </a:t>
              </a:r>
              <a:r>
                <a:rPr lang="en-GB" sz="1200" b="1" dirty="0" smtClean="0"/>
                <a:t> 5</a:t>
              </a:r>
              <a:endParaRPr lang="en-GB" sz="1200" b="1" dirty="0"/>
            </a:p>
          </p:txBody>
        </p:sp>
      </p:grpSp>
      <p:cxnSp>
        <p:nvCxnSpPr>
          <p:cNvPr id="119" name="Straight Arrow Connector 118"/>
          <p:cNvCxnSpPr/>
          <p:nvPr/>
        </p:nvCxnSpPr>
        <p:spPr bwMode="auto">
          <a:xfrm rot="16200000" flipH="1">
            <a:off x="5464975" y="3750471"/>
            <a:ext cx="714380" cy="71438"/>
          </a:xfrm>
          <a:prstGeom prst="straightConnector1">
            <a:avLst/>
          </a:prstGeom>
          <a:ln w="50800">
            <a:solidFill>
              <a:srgbClr val="B4007D"/>
            </a:solidFill>
            <a:headEnd type="none" w="med" len="med"/>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1077937" y="571488"/>
            <a:ext cx="6923087" cy="1143000"/>
          </a:xfrm>
        </p:spPr>
        <p:txBody>
          <a:bodyPr/>
          <a:lstStyle/>
          <a:p>
            <a:pPr marL="685800" indent="-685800" eaLnBrk="1" hangingPunct="1"/>
            <a:r>
              <a:rPr lang="en-GB" u="sng" dirty="0" smtClean="0">
                <a:solidFill>
                  <a:srgbClr val="0070C0"/>
                </a:solidFill>
                <a:latin typeface="Algerian" pitchFamily="82" charset="0"/>
              </a:rPr>
              <a:t>THe</a:t>
            </a:r>
            <a:r>
              <a:rPr lang="en-GB" u="sng" dirty="0" smtClean="0">
                <a:solidFill>
                  <a:srgbClr val="0070C0"/>
                </a:solidFill>
                <a:latin typeface="Algerian" pitchFamily="82" charset="0"/>
              </a:rPr>
              <a:t> </a:t>
            </a:r>
            <a:r>
              <a:rPr lang="en-GB" u="sng" dirty="0" smtClean="0">
                <a:solidFill>
                  <a:srgbClr val="0070C0"/>
                </a:solidFill>
                <a:latin typeface="Algerian" pitchFamily="82" charset="0"/>
              </a:rPr>
              <a:t>Tuning System</a:t>
            </a:r>
          </a:p>
        </p:txBody>
      </p:sp>
      <p:sp>
        <p:nvSpPr>
          <p:cNvPr id="81926" name="AutoShape 6"/>
          <p:cNvSpPr>
            <a:spLocks noChangeArrowheads="1"/>
          </p:cNvSpPr>
          <p:nvPr/>
        </p:nvSpPr>
        <p:spPr bwMode="auto">
          <a:xfrm>
            <a:off x="4238602" y="5494359"/>
            <a:ext cx="576262" cy="647700"/>
          </a:xfrm>
          <a:prstGeom prst="octagon">
            <a:avLst>
              <a:gd name="adj" fmla="val 29287"/>
            </a:avLst>
          </a:prstGeom>
          <a:noFill/>
          <a:ln w="28575" algn="ctr">
            <a:solidFill>
              <a:srgbClr val="FFCC00"/>
            </a:solidFill>
            <a:miter lim="800000"/>
            <a:headEnd/>
            <a:tailEnd/>
          </a:ln>
          <a:effectLst/>
          <a:scene3d>
            <a:camera prst="legacyObliqueTopLeft">
              <a:rot lat="21299999" lon="20999999" rev="0"/>
            </a:camera>
            <a:lightRig rig="legacyFlat3" dir="t"/>
          </a:scene3d>
          <a:sp3d extrusionH="3783000" prstMaterial="legacyMatte">
            <a:bevelT w="13500" h="13500" prst="angle"/>
            <a:bevelB w="13500" h="13500" prst="angle"/>
            <a:extrusionClr>
              <a:srgbClr val="FFCC00"/>
            </a:extrusionClr>
          </a:sp3d>
        </p:spPr>
        <p:txBody>
          <a:bodyPr wrap="none" anchor="ctr">
            <a:flatTx/>
          </a:bodyPr>
          <a:lstStyle/>
          <a:p>
            <a:endParaRPr lang="en-GB"/>
          </a:p>
        </p:txBody>
      </p:sp>
      <p:sp>
        <p:nvSpPr>
          <p:cNvPr id="81927" name="Oval 7"/>
          <p:cNvSpPr>
            <a:spLocks noChangeArrowheads="1"/>
          </p:cNvSpPr>
          <p:nvPr/>
        </p:nvSpPr>
        <p:spPr bwMode="auto">
          <a:xfrm flipH="1" flipV="1">
            <a:off x="4095727" y="5421334"/>
            <a:ext cx="73025" cy="73025"/>
          </a:xfrm>
          <a:prstGeom prst="ellipse">
            <a:avLst/>
          </a:prstGeom>
          <a:noFill/>
          <a:ln w="28575" algn="ctr">
            <a:solidFill>
              <a:srgbClr val="FF6600"/>
            </a:solidFill>
            <a:round/>
            <a:headEnd/>
            <a:tailEnd/>
          </a:ln>
          <a:effectLst/>
          <a:scene3d>
            <a:camera prst="legacyObliqueBottomRight">
              <a:rot lat="0" lon="600000" rev="0"/>
            </a:camera>
            <a:lightRig rig="legacyFlat3" dir="b"/>
          </a:scene3d>
          <a:sp3d extrusionH="100000" prstMaterial="legacyMatte">
            <a:bevelT w="13500" h="13500" prst="angle"/>
            <a:bevelB w="13500" h="13500" prst="angle"/>
            <a:extrusionClr>
              <a:srgbClr val="FF6600"/>
            </a:extrusionClr>
          </a:sp3d>
        </p:spPr>
        <p:txBody>
          <a:bodyPr wrap="none" anchor="ctr">
            <a:flatTx/>
          </a:bodyPr>
          <a:lstStyle/>
          <a:p>
            <a:endParaRPr lang="en-GB"/>
          </a:p>
        </p:txBody>
      </p:sp>
      <p:sp>
        <p:nvSpPr>
          <p:cNvPr id="81928" name="Text Box 8"/>
          <p:cNvSpPr txBox="1">
            <a:spLocks noChangeArrowheads="1"/>
          </p:cNvSpPr>
          <p:nvPr/>
        </p:nvSpPr>
        <p:spPr bwMode="auto">
          <a:xfrm>
            <a:off x="2655864" y="3890984"/>
            <a:ext cx="1152525" cy="498598"/>
          </a:xfrm>
          <a:prstGeom prst="rect">
            <a:avLst/>
          </a:prstGeom>
          <a:noFill/>
          <a:ln w="28575" algn="ctr">
            <a:solidFill>
              <a:schemeClr val="hlink"/>
            </a:solidFill>
            <a:miter lim="800000"/>
            <a:headEnd/>
            <a:tailEnd/>
          </a:ln>
          <a:effectLst/>
        </p:spPr>
        <p:txBody>
          <a:bodyPr>
            <a:spAutoFit/>
          </a:bodyPr>
          <a:lstStyle/>
          <a:p>
            <a:pPr marL="342900" indent="-342900" algn="ctr">
              <a:buFontTx/>
              <a:buNone/>
            </a:pPr>
            <a:r>
              <a:rPr lang="en-GB" sz="1200" b="1" dirty="0">
                <a:solidFill>
                  <a:srgbClr val="3366CC"/>
                </a:solidFill>
              </a:rPr>
              <a:t>Directional </a:t>
            </a:r>
          </a:p>
          <a:p>
            <a:pPr marL="342900" indent="-342900" algn="ctr">
              <a:buFontTx/>
              <a:buNone/>
            </a:pPr>
            <a:r>
              <a:rPr lang="en-GB" sz="1200" b="1" dirty="0">
                <a:solidFill>
                  <a:srgbClr val="3366CC"/>
                </a:solidFill>
              </a:rPr>
              <a:t>Coupler</a:t>
            </a:r>
          </a:p>
        </p:txBody>
      </p:sp>
      <p:sp>
        <p:nvSpPr>
          <p:cNvPr id="81929" name="Line 9"/>
          <p:cNvSpPr>
            <a:spLocks noChangeShapeType="1"/>
          </p:cNvSpPr>
          <p:nvPr/>
        </p:nvSpPr>
        <p:spPr bwMode="auto">
          <a:xfrm>
            <a:off x="3230539" y="3333771"/>
            <a:ext cx="0" cy="576263"/>
          </a:xfrm>
          <a:prstGeom prst="line">
            <a:avLst/>
          </a:prstGeom>
          <a:noFill/>
          <a:ln w="28575">
            <a:solidFill>
              <a:srgbClr val="FF0000"/>
            </a:solidFill>
            <a:round/>
            <a:headEnd/>
            <a:tailEnd type="triangle" w="med" len="med"/>
          </a:ln>
          <a:effectLst/>
        </p:spPr>
        <p:txBody>
          <a:bodyPr/>
          <a:lstStyle/>
          <a:p>
            <a:endParaRPr lang="en-GB"/>
          </a:p>
        </p:txBody>
      </p:sp>
      <p:sp>
        <p:nvSpPr>
          <p:cNvPr id="81930" name="Line 10"/>
          <p:cNvSpPr>
            <a:spLocks noChangeShapeType="1"/>
          </p:cNvSpPr>
          <p:nvPr/>
        </p:nvSpPr>
        <p:spPr bwMode="auto">
          <a:xfrm>
            <a:off x="6213439" y="4857759"/>
            <a:ext cx="428627" cy="1"/>
          </a:xfrm>
          <a:prstGeom prst="line">
            <a:avLst/>
          </a:prstGeom>
          <a:noFill/>
          <a:ln w="28575">
            <a:solidFill>
              <a:srgbClr val="FF0000"/>
            </a:solidFill>
            <a:round/>
            <a:headEnd/>
            <a:tailEnd type="triangle" w="med" len="med"/>
          </a:ln>
          <a:effectLst/>
        </p:spPr>
        <p:txBody>
          <a:bodyPr/>
          <a:lstStyle/>
          <a:p>
            <a:endParaRPr lang="en-GB"/>
          </a:p>
        </p:txBody>
      </p:sp>
      <p:sp>
        <p:nvSpPr>
          <p:cNvPr id="81931" name="Text Box 11"/>
          <p:cNvSpPr txBox="1">
            <a:spLocks noChangeArrowheads="1"/>
          </p:cNvSpPr>
          <p:nvPr/>
        </p:nvSpPr>
        <p:spPr bwMode="auto">
          <a:xfrm>
            <a:off x="3200377" y="6154759"/>
            <a:ext cx="1254125" cy="274637"/>
          </a:xfrm>
          <a:prstGeom prst="rect">
            <a:avLst/>
          </a:prstGeom>
          <a:noFill/>
          <a:ln w="28575" algn="ctr">
            <a:noFill/>
            <a:miter lim="800000"/>
            <a:headEnd/>
            <a:tailEnd/>
          </a:ln>
          <a:effectLst/>
        </p:spPr>
        <p:txBody>
          <a:bodyPr>
            <a:spAutoFit/>
          </a:bodyPr>
          <a:lstStyle/>
          <a:p>
            <a:pPr marL="342900" indent="-342900" algn="ctr">
              <a:buFontTx/>
              <a:buNone/>
            </a:pPr>
            <a:r>
              <a:rPr lang="en-GB" sz="1200" b="1">
                <a:solidFill>
                  <a:schemeClr val="accent2"/>
                </a:solidFill>
              </a:rPr>
              <a:t>Field Detector</a:t>
            </a:r>
          </a:p>
        </p:txBody>
      </p:sp>
      <p:sp>
        <p:nvSpPr>
          <p:cNvPr id="81932" name="Line 12"/>
          <p:cNvSpPr>
            <a:spLocks noChangeShapeType="1"/>
          </p:cNvSpPr>
          <p:nvPr/>
        </p:nvSpPr>
        <p:spPr bwMode="auto">
          <a:xfrm flipV="1">
            <a:off x="3705202" y="5565796"/>
            <a:ext cx="401637" cy="574675"/>
          </a:xfrm>
          <a:prstGeom prst="line">
            <a:avLst/>
          </a:prstGeom>
          <a:noFill/>
          <a:ln w="28575">
            <a:solidFill>
              <a:schemeClr val="accent2"/>
            </a:solidFill>
            <a:round/>
            <a:headEnd/>
            <a:tailEnd type="triangle" w="med" len="med"/>
          </a:ln>
          <a:effectLst/>
        </p:spPr>
        <p:txBody>
          <a:bodyPr/>
          <a:lstStyle/>
          <a:p>
            <a:endParaRPr lang="en-GB"/>
          </a:p>
        </p:txBody>
      </p:sp>
      <p:cxnSp>
        <p:nvCxnSpPr>
          <p:cNvPr id="81933" name="AutoShape 13"/>
          <p:cNvCxnSpPr>
            <a:cxnSpLocks noChangeShapeType="1"/>
            <a:stCxn id="81928" idx="3"/>
            <a:endCxn id="81937" idx="0"/>
          </p:cNvCxnSpPr>
          <p:nvPr/>
        </p:nvCxnSpPr>
        <p:spPr bwMode="auto">
          <a:xfrm>
            <a:off x="3808389" y="4140283"/>
            <a:ext cx="1979593" cy="417451"/>
          </a:xfrm>
          <a:prstGeom prst="bentConnector2">
            <a:avLst/>
          </a:prstGeom>
          <a:noFill/>
          <a:ln w="38100">
            <a:solidFill>
              <a:srgbClr val="003F7A"/>
            </a:solidFill>
            <a:miter lim="800000"/>
            <a:headEnd/>
            <a:tailEnd type="triangle" w="med" len="med"/>
          </a:ln>
          <a:effectLst/>
        </p:spPr>
      </p:cxnSp>
      <p:sp>
        <p:nvSpPr>
          <p:cNvPr id="81934" name="Line 14"/>
          <p:cNvSpPr>
            <a:spLocks noChangeShapeType="1"/>
          </p:cNvSpPr>
          <p:nvPr/>
        </p:nvSpPr>
        <p:spPr bwMode="auto">
          <a:xfrm>
            <a:off x="3230539" y="4413271"/>
            <a:ext cx="0" cy="504825"/>
          </a:xfrm>
          <a:prstGeom prst="line">
            <a:avLst/>
          </a:prstGeom>
          <a:noFill/>
          <a:ln w="28575">
            <a:solidFill>
              <a:srgbClr val="FF0000"/>
            </a:solidFill>
            <a:round/>
            <a:headEnd/>
            <a:tailEnd type="triangle" w="med" len="med"/>
          </a:ln>
          <a:effectLst/>
        </p:spPr>
        <p:txBody>
          <a:bodyPr/>
          <a:lstStyle/>
          <a:p>
            <a:endParaRPr lang="en-GB"/>
          </a:p>
        </p:txBody>
      </p:sp>
      <p:sp>
        <p:nvSpPr>
          <p:cNvPr id="81935" name="Text Box 15"/>
          <p:cNvSpPr txBox="1">
            <a:spLocks noChangeArrowheads="1"/>
          </p:cNvSpPr>
          <p:nvPr/>
        </p:nvSpPr>
        <p:spPr bwMode="auto">
          <a:xfrm>
            <a:off x="2582839" y="2828946"/>
            <a:ext cx="1296988" cy="493713"/>
          </a:xfrm>
          <a:prstGeom prst="rect">
            <a:avLst/>
          </a:prstGeom>
          <a:noFill/>
          <a:ln w="28575" algn="ctr">
            <a:noFill/>
            <a:miter lim="800000"/>
            <a:headEnd/>
            <a:tailEnd/>
          </a:ln>
          <a:effectLst/>
        </p:spPr>
        <p:txBody>
          <a:bodyPr>
            <a:spAutoFit/>
          </a:bodyPr>
          <a:lstStyle/>
          <a:p>
            <a:pPr marL="342900" indent="-342900" algn="ctr">
              <a:buFontTx/>
              <a:buNone/>
            </a:pPr>
            <a:r>
              <a:rPr lang="en-GB" sz="1200" b="1">
                <a:solidFill>
                  <a:schemeClr val="accent2"/>
                </a:solidFill>
              </a:rPr>
              <a:t>Forwarded RF</a:t>
            </a:r>
          </a:p>
          <a:p>
            <a:pPr marL="342900" indent="-342900" algn="ctr">
              <a:buFontTx/>
              <a:buNone/>
            </a:pPr>
            <a:r>
              <a:rPr lang="en-GB" sz="1200" b="1">
                <a:solidFill>
                  <a:schemeClr val="accent2"/>
                </a:solidFill>
              </a:rPr>
              <a:t>Power</a:t>
            </a:r>
          </a:p>
        </p:txBody>
      </p:sp>
      <p:sp>
        <p:nvSpPr>
          <p:cNvPr id="81936" name="Oval 16"/>
          <p:cNvSpPr>
            <a:spLocks noChangeArrowheads="1"/>
          </p:cNvSpPr>
          <p:nvPr/>
        </p:nvSpPr>
        <p:spPr bwMode="auto">
          <a:xfrm flipH="1" flipV="1">
            <a:off x="3159102" y="4916509"/>
            <a:ext cx="144462" cy="144462"/>
          </a:xfrm>
          <a:prstGeom prst="ellipse">
            <a:avLst/>
          </a:prstGeom>
          <a:noFill/>
          <a:ln w="28575" algn="ctr">
            <a:solidFill>
              <a:srgbClr val="FF6600"/>
            </a:solidFill>
            <a:round/>
            <a:headEnd/>
            <a:tailEnd/>
          </a:ln>
          <a:effectLst/>
          <a:scene3d>
            <a:camera prst="legacyObliqueBottomRight">
              <a:rot lat="300000" lon="0" rev="0"/>
            </a:camera>
            <a:lightRig rig="legacyFlat3" dir="b"/>
          </a:scene3d>
          <a:sp3d extrusionH="354000" prstMaterial="legacyMatte">
            <a:bevelT w="13500" h="13500" prst="angle"/>
            <a:bevelB w="13500" h="13500" prst="angle"/>
            <a:extrusionClr>
              <a:srgbClr val="FF6600"/>
            </a:extrusionClr>
          </a:sp3d>
        </p:spPr>
        <p:txBody>
          <a:bodyPr wrap="none" anchor="ctr">
            <a:flatTx/>
          </a:bodyPr>
          <a:lstStyle/>
          <a:p>
            <a:endParaRPr lang="en-GB"/>
          </a:p>
        </p:txBody>
      </p:sp>
      <p:sp>
        <p:nvSpPr>
          <p:cNvPr id="81937" name="Text Box 17"/>
          <p:cNvSpPr txBox="1">
            <a:spLocks noChangeArrowheads="1"/>
          </p:cNvSpPr>
          <p:nvPr/>
        </p:nvSpPr>
        <p:spPr bwMode="auto">
          <a:xfrm>
            <a:off x="5356182" y="4557734"/>
            <a:ext cx="863600" cy="498598"/>
          </a:xfrm>
          <a:prstGeom prst="rect">
            <a:avLst/>
          </a:prstGeom>
          <a:noFill/>
          <a:ln w="28575" algn="ctr">
            <a:solidFill>
              <a:schemeClr val="hlink"/>
            </a:solidFill>
            <a:miter lim="800000"/>
            <a:headEnd/>
            <a:tailEnd/>
          </a:ln>
          <a:effectLst/>
        </p:spPr>
        <p:txBody>
          <a:bodyPr>
            <a:spAutoFit/>
          </a:bodyPr>
          <a:lstStyle/>
          <a:p>
            <a:pPr marL="342900" indent="-342900" algn="ctr">
              <a:buFontTx/>
              <a:buNone/>
            </a:pPr>
            <a:r>
              <a:rPr lang="en-GB" sz="1200" b="1" dirty="0">
                <a:solidFill>
                  <a:srgbClr val="FF0000"/>
                </a:solidFill>
              </a:rPr>
              <a:t>Phase    </a:t>
            </a:r>
          </a:p>
          <a:p>
            <a:pPr marL="342900" indent="-342900" algn="ctr">
              <a:buFontTx/>
              <a:buNone/>
            </a:pPr>
            <a:r>
              <a:rPr lang="en-GB" sz="1200" b="1" dirty="0">
                <a:solidFill>
                  <a:srgbClr val="FF0000"/>
                </a:solidFill>
              </a:rPr>
              <a:t>Detector</a:t>
            </a:r>
          </a:p>
        </p:txBody>
      </p:sp>
      <p:cxnSp>
        <p:nvCxnSpPr>
          <p:cNvPr id="81938" name="AutoShape 18"/>
          <p:cNvCxnSpPr>
            <a:cxnSpLocks noChangeShapeType="1"/>
            <a:stCxn id="81927" idx="2"/>
            <a:endCxn id="81937" idx="2"/>
          </p:cNvCxnSpPr>
          <p:nvPr/>
        </p:nvCxnSpPr>
        <p:spPr bwMode="auto">
          <a:xfrm flipV="1">
            <a:off x="4168752" y="5056332"/>
            <a:ext cx="1619230" cy="401514"/>
          </a:xfrm>
          <a:prstGeom prst="bentConnector2">
            <a:avLst/>
          </a:prstGeom>
          <a:noFill/>
          <a:ln w="38100">
            <a:solidFill>
              <a:srgbClr val="003F7A"/>
            </a:solidFill>
            <a:miter lim="800000"/>
            <a:headEnd/>
            <a:tailEnd type="triangle" w="med" len="med"/>
          </a:ln>
          <a:effectLst/>
        </p:spPr>
      </p:cxnSp>
      <p:sp>
        <p:nvSpPr>
          <p:cNvPr id="81939" name="Text Box 19"/>
          <p:cNvSpPr txBox="1">
            <a:spLocks noChangeArrowheads="1"/>
          </p:cNvSpPr>
          <p:nvPr/>
        </p:nvSpPr>
        <p:spPr bwMode="auto">
          <a:xfrm>
            <a:off x="1214414" y="4268809"/>
            <a:ext cx="1038225" cy="274637"/>
          </a:xfrm>
          <a:prstGeom prst="rect">
            <a:avLst/>
          </a:prstGeom>
          <a:noFill/>
          <a:ln w="28575" algn="ctr">
            <a:noFill/>
            <a:miter lim="800000"/>
            <a:headEnd/>
            <a:tailEnd/>
          </a:ln>
          <a:effectLst/>
        </p:spPr>
        <p:txBody>
          <a:bodyPr>
            <a:spAutoFit/>
          </a:bodyPr>
          <a:lstStyle/>
          <a:p>
            <a:pPr marL="342900" indent="-342900" algn="ctr">
              <a:buFontTx/>
              <a:buNone/>
            </a:pPr>
            <a:r>
              <a:rPr lang="en-GB" sz="1200" b="1" dirty="0">
                <a:solidFill>
                  <a:schemeClr val="accent2"/>
                </a:solidFill>
              </a:rPr>
              <a:t>RF Coupler</a:t>
            </a:r>
          </a:p>
        </p:txBody>
      </p:sp>
      <p:sp>
        <p:nvSpPr>
          <p:cNvPr id="81940" name="Line 20"/>
          <p:cNvSpPr>
            <a:spLocks noChangeShapeType="1"/>
          </p:cNvSpPr>
          <p:nvPr/>
        </p:nvSpPr>
        <p:spPr bwMode="auto">
          <a:xfrm>
            <a:off x="2222477" y="4486296"/>
            <a:ext cx="865187" cy="431800"/>
          </a:xfrm>
          <a:prstGeom prst="line">
            <a:avLst/>
          </a:prstGeom>
          <a:noFill/>
          <a:ln w="28575">
            <a:solidFill>
              <a:schemeClr val="accent2"/>
            </a:solidFill>
            <a:round/>
            <a:headEnd/>
            <a:tailEnd type="triangle" w="med" len="med"/>
          </a:ln>
          <a:effectLst/>
        </p:spPr>
        <p:txBody>
          <a:bodyPr/>
          <a:lstStyle/>
          <a:p>
            <a:endParaRPr lang="en-GB"/>
          </a:p>
        </p:txBody>
      </p:sp>
      <p:sp>
        <p:nvSpPr>
          <p:cNvPr id="81941" name="Text Box 21"/>
          <p:cNvSpPr txBox="1">
            <a:spLocks noChangeArrowheads="1"/>
          </p:cNvSpPr>
          <p:nvPr/>
        </p:nvSpPr>
        <p:spPr bwMode="auto">
          <a:xfrm>
            <a:off x="6632549" y="4692859"/>
            <a:ext cx="1152525" cy="307777"/>
          </a:xfrm>
          <a:prstGeom prst="rect">
            <a:avLst/>
          </a:prstGeom>
          <a:noFill/>
          <a:ln w="28575" algn="ctr">
            <a:solidFill>
              <a:schemeClr val="hlink"/>
            </a:solidFill>
            <a:miter lim="800000"/>
            <a:headEnd/>
            <a:tailEnd/>
          </a:ln>
          <a:effectLst/>
        </p:spPr>
        <p:txBody>
          <a:bodyPr>
            <a:spAutoFit/>
          </a:bodyPr>
          <a:lstStyle/>
          <a:p>
            <a:pPr marL="342900" indent="-342900" algn="ctr">
              <a:buFontTx/>
              <a:buNone/>
            </a:pPr>
            <a:r>
              <a:rPr lang="en-GB" sz="1400" b="1" dirty="0">
                <a:solidFill>
                  <a:srgbClr val="00CC00"/>
                </a:solidFill>
              </a:rPr>
              <a:t>Control</a:t>
            </a:r>
          </a:p>
        </p:txBody>
      </p:sp>
      <p:sp>
        <p:nvSpPr>
          <p:cNvPr id="81942" name="Oval 22"/>
          <p:cNvSpPr>
            <a:spLocks noChangeArrowheads="1"/>
          </p:cNvSpPr>
          <p:nvPr/>
        </p:nvSpPr>
        <p:spPr bwMode="auto">
          <a:xfrm flipH="1" flipV="1">
            <a:off x="3086077" y="5565796"/>
            <a:ext cx="144462" cy="144463"/>
          </a:xfrm>
          <a:prstGeom prst="ellipse">
            <a:avLst/>
          </a:prstGeom>
          <a:noFill/>
          <a:ln w="28575" algn="ctr">
            <a:solidFill>
              <a:srgbClr val="FF6600"/>
            </a:solidFill>
            <a:round/>
            <a:headEnd/>
            <a:tailEnd/>
          </a:ln>
          <a:effectLst/>
          <a:scene3d>
            <a:camera prst="legacyObliqueRight">
              <a:rot lat="3000000" lon="900000" rev="0"/>
            </a:camera>
            <a:lightRig rig="legacyFlat3" dir="b"/>
          </a:scene3d>
          <a:sp3d extrusionH="100000" prstMaterial="legacyMatte">
            <a:bevelT w="13500" h="13500" prst="angle"/>
            <a:bevelB w="13500" h="13500" prst="angle"/>
            <a:extrusionClr>
              <a:srgbClr val="FF6600"/>
            </a:extrusionClr>
          </a:sp3d>
        </p:spPr>
        <p:txBody>
          <a:bodyPr wrap="none" anchor="ctr">
            <a:flatTx/>
          </a:bodyPr>
          <a:lstStyle/>
          <a:p>
            <a:endParaRPr lang="en-GB"/>
          </a:p>
        </p:txBody>
      </p:sp>
      <p:cxnSp>
        <p:nvCxnSpPr>
          <p:cNvPr id="81943" name="AutoShape 23"/>
          <p:cNvCxnSpPr>
            <a:cxnSpLocks noChangeShapeType="1"/>
            <a:stCxn id="81941" idx="3"/>
            <a:endCxn id="25" idx="3"/>
          </p:cNvCxnSpPr>
          <p:nvPr/>
        </p:nvCxnSpPr>
        <p:spPr bwMode="auto">
          <a:xfrm>
            <a:off x="7785074" y="4846748"/>
            <a:ext cx="9517" cy="1643074"/>
          </a:xfrm>
          <a:prstGeom prst="bentConnector3">
            <a:avLst>
              <a:gd name="adj1" fmla="val 2502017"/>
            </a:avLst>
          </a:prstGeom>
          <a:noFill/>
          <a:ln w="38100">
            <a:solidFill>
              <a:srgbClr val="FF0000"/>
            </a:solidFill>
            <a:miter lim="800000"/>
            <a:headEnd/>
            <a:tailEnd type="triangle" w="med" len="med"/>
          </a:ln>
          <a:effectLst/>
        </p:spPr>
      </p:cxnSp>
      <p:sp>
        <p:nvSpPr>
          <p:cNvPr id="81944" name="Text Box 24"/>
          <p:cNvSpPr txBox="1">
            <a:spLocks noChangeArrowheads="1"/>
          </p:cNvSpPr>
          <p:nvPr/>
        </p:nvSpPr>
        <p:spPr bwMode="auto">
          <a:xfrm>
            <a:off x="1473177" y="5864246"/>
            <a:ext cx="1470025" cy="493713"/>
          </a:xfrm>
          <a:prstGeom prst="rect">
            <a:avLst/>
          </a:prstGeom>
          <a:noFill/>
          <a:ln w="28575" algn="ctr">
            <a:noFill/>
            <a:miter lim="800000"/>
            <a:headEnd/>
            <a:tailEnd/>
          </a:ln>
          <a:effectLst/>
        </p:spPr>
        <p:txBody>
          <a:bodyPr>
            <a:spAutoFit/>
          </a:bodyPr>
          <a:lstStyle/>
          <a:p>
            <a:pPr marL="342900" indent="-342900" algn="ctr">
              <a:buFontTx/>
              <a:buNone/>
            </a:pPr>
            <a:r>
              <a:rPr lang="en-GB" sz="1200" b="1">
                <a:solidFill>
                  <a:schemeClr val="accent2"/>
                </a:solidFill>
              </a:rPr>
              <a:t>Stepper</a:t>
            </a:r>
          </a:p>
          <a:p>
            <a:pPr marL="342900" indent="-342900" algn="ctr">
              <a:buFontTx/>
              <a:buNone/>
            </a:pPr>
            <a:r>
              <a:rPr lang="en-GB" sz="1200" b="1">
                <a:solidFill>
                  <a:schemeClr val="accent2"/>
                </a:solidFill>
              </a:rPr>
              <a:t> Motorised Tuner</a:t>
            </a:r>
          </a:p>
        </p:txBody>
      </p:sp>
      <p:sp>
        <p:nvSpPr>
          <p:cNvPr id="81945" name="Line 25"/>
          <p:cNvSpPr>
            <a:spLocks noChangeShapeType="1"/>
          </p:cNvSpPr>
          <p:nvPr/>
        </p:nvSpPr>
        <p:spPr bwMode="auto">
          <a:xfrm flipV="1">
            <a:off x="2222477" y="5637234"/>
            <a:ext cx="792162" cy="215900"/>
          </a:xfrm>
          <a:prstGeom prst="line">
            <a:avLst/>
          </a:prstGeom>
          <a:noFill/>
          <a:ln w="28575">
            <a:solidFill>
              <a:schemeClr val="accent2"/>
            </a:solidFill>
            <a:round/>
            <a:headEnd/>
            <a:tailEnd type="triangle" w="med" len="med"/>
          </a:ln>
          <a:effectLst/>
        </p:spPr>
        <p:txBody>
          <a:bodyPr/>
          <a:lstStyle/>
          <a:p>
            <a:endParaRPr lang="en-GB"/>
          </a:p>
        </p:txBody>
      </p:sp>
      <p:sp>
        <p:nvSpPr>
          <p:cNvPr id="23" name="Rectangle 500"/>
          <p:cNvSpPr>
            <a:spLocks noChangeArrowheads="1"/>
          </p:cNvSpPr>
          <p:nvPr/>
        </p:nvSpPr>
        <p:spPr bwMode="auto">
          <a:xfrm>
            <a:off x="285720" y="1795687"/>
            <a:ext cx="8715436" cy="1123364"/>
          </a:xfrm>
          <a:prstGeom prst="rect">
            <a:avLst/>
          </a:prstGeom>
          <a:noFill/>
          <a:ln w="12700" algn="ctr">
            <a:noFill/>
            <a:miter lim="800000"/>
            <a:headEnd/>
            <a:tailEnd/>
          </a:ln>
        </p:spPr>
        <p:txBody>
          <a:bodyPr wrap="square" lIns="91419" tIns="45710" rIns="91419" bIns="45710" anchor="ctr">
            <a:spAutoFit/>
          </a:bodyPr>
          <a:lstStyle/>
          <a:p>
            <a:pPr defTabSz="912813" eaLnBrk="1" hangingPunct="1">
              <a:spcBef>
                <a:spcPct val="0"/>
              </a:spcBef>
              <a:buFont typeface="Wingdings" pitchFamily="2" charset="2"/>
              <a:buChar char="v"/>
            </a:pPr>
            <a:r>
              <a:rPr lang="en-GB" sz="1400" b="1" dirty="0" smtClean="0">
                <a:solidFill>
                  <a:srgbClr val="002060"/>
                </a:solidFill>
              </a:rPr>
              <a:t>  A feedback loop circuit is used to provide information of phase changes combined with the </a:t>
            </a:r>
            <a:r>
              <a:rPr lang="en-GB" sz="1400" b="1" dirty="0" smtClean="0">
                <a:solidFill>
                  <a:srgbClr val="002060"/>
                </a:solidFill>
              </a:rPr>
              <a:t>Cavity  </a:t>
            </a:r>
            <a:r>
              <a:rPr lang="en-GB" sz="1400" b="1" dirty="0" smtClean="0">
                <a:solidFill>
                  <a:srgbClr val="002060"/>
                </a:solidFill>
              </a:rPr>
              <a:t>resonant frequency change .</a:t>
            </a:r>
          </a:p>
          <a:p>
            <a:pPr defTabSz="912813" eaLnBrk="1" hangingPunct="1">
              <a:spcBef>
                <a:spcPct val="0"/>
              </a:spcBef>
            </a:pPr>
            <a:endParaRPr lang="en-GB" sz="1400" b="1" dirty="0"/>
          </a:p>
          <a:p>
            <a:pPr defTabSz="912813">
              <a:spcBef>
                <a:spcPct val="0"/>
              </a:spcBef>
              <a:buFont typeface="Wingdings" pitchFamily="2" charset="2"/>
              <a:buChar char="v"/>
            </a:pPr>
            <a:r>
              <a:rPr lang="en-GB" sz="1400" b="1" dirty="0" smtClean="0">
                <a:solidFill>
                  <a:srgbClr val="002060"/>
                </a:solidFill>
              </a:rPr>
              <a:t>  </a:t>
            </a:r>
            <a:r>
              <a:rPr lang="en-GB" sz="1400" b="1" dirty="0" smtClean="0">
                <a:solidFill>
                  <a:srgbClr val="002060"/>
                </a:solidFill>
              </a:rPr>
              <a:t>Cavity</a:t>
            </a:r>
            <a:r>
              <a:rPr lang="en-GB" sz="1400" b="1" dirty="0" smtClean="0">
                <a:solidFill>
                  <a:srgbClr val="002060"/>
                </a:solidFill>
              </a:rPr>
              <a:t> </a:t>
            </a:r>
            <a:r>
              <a:rPr lang="en-GB" sz="1400" b="1" dirty="0" smtClean="0">
                <a:solidFill>
                  <a:srgbClr val="002060"/>
                </a:solidFill>
              </a:rPr>
              <a:t>field phase changes is used as it provide details of direction for the frequency variation.</a:t>
            </a:r>
          </a:p>
          <a:p>
            <a:pPr defTabSz="912813" eaLnBrk="1" hangingPunct="1">
              <a:spcBef>
                <a:spcPct val="0"/>
              </a:spcBef>
            </a:pPr>
            <a:endParaRPr lang="en-GB" sz="1100" b="1" dirty="0"/>
          </a:p>
        </p:txBody>
      </p:sp>
      <p:sp>
        <p:nvSpPr>
          <p:cNvPr id="24" name="Rectangle 23"/>
          <p:cNvSpPr/>
          <p:nvPr/>
        </p:nvSpPr>
        <p:spPr>
          <a:xfrm>
            <a:off x="214282" y="1457254"/>
            <a:ext cx="2355132" cy="400110"/>
          </a:xfrm>
          <a:prstGeom prst="rect">
            <a:avLst/>
          </a:prstGeom>
        </p:spPr>
        <p:txBody>
          <a:bodyPr wrap="none">
            <a:spAutoFit/>
          </a:bodyPr>
          <a:lstStyle/>
          <a:p>
            <a:pPr defTabSz="912813" eaLnBrk="1" hangingPunct="1">
              <a:spcBef>
                <a:spcPct val="0"/>
              </a:spcBef>
            </a:pPr>
            <a:r>
              <a:rPr lang="en-GB" sz="2000" b="1" i="1" dirty="0" smtClean="0">
                <a:solidFill>
                  <a:srgbClr val="002060"/>
                </a:solidFill>
              </a:rPr>
              <a:t> System Concept</a:t>
            </a:r>
            <a:endParaRPr lang="en-GB" sz="2000" b="1" i="1" dirty="0">
              <a:solidFill>
                <a:srgbClr val="002060"/>
              </a:solidFill>
            </a:endParaRPr>
          </a:p>
        </p:txBody>
      </p:sp>
      <p:sp>
        <p:nvSpPr>
          <p:cNvPr id="25" name="Text Box 21"/>
          <p:cNvSpPr txBox="1">
            <a:spLocks noChangeArrowheads="1"/>
          </p:cNvSpPr>
          <p:nvPr/>
        </p:nvSpPr>
        <p:spPr bwMode="auto">
          <a:xfrm>
            <a:off x="6642066" y="6335933"/>
            <a:ext cx="1152525" cy="307777"/>
          </a:xfrm>
          <a:prstGeom prst="rect">
            <a:avLst/>
          </a:prstGeom>
          <a:noFill/>
          <a:ln w="28575" algn="ctr">
            <a:solidFill>
              <a:schemeClr val="hlink"/>
            </a:solidFill>
            <a:miter lim="800000"/>
            <a:headEnd/>
            <a:tailEnd/>
          </a:ln>
          <a:effectLst/>
        </p:spPr>
        <p:txBody>
          <a:bodyPr>
            <a:spAutoFit/>
          </a:bodyPr>
          <a:lstStyle/>
          <a:p>
            <a:pPr marL="342900" indent="-342900" algn="ctr">
              <a:buFontTx/>
              <a:buNone/>
            </a:pPr>
            <a:r>
              <a:rPr lang="en-GB" sz="1400" b="1" dirty="0" smtClean="0">
                <a:solidFill>
                  <a:srgbClr val="00B0F0"/>
                </a:solidFill>
              </a:rPr>
              <a:t>Drive</a:t>
            </a:r>
            <a:endParaRPr lang="en-GB" sz="1400" b="1" dirty="0">
              <a:solidFill>
                <a:srgbClr val="00B0F0"/>
              </a:solidFill>
            </a:endParaRPr>
          </a:p>
        </p:txBody>
      </p:sp>
      <p:cxnSp>
        <p:nvCxnSpPr>
          <p:cNvPr id="27" name="AutoShape 23"/>
          <p:cNvCxnSpPr>
            <a:cxnSpLocks noChangeShapeType="1"/>
            <a:stCxn id="25" idx="1"/>
            <a:endCxn id="81942" idx="1"/>
          </p:cNvCxnSpPr>
          <p:nvPr/>
        </p:nvCxnSpPr>
        <p:spPr bwMode="auto">
          <a:xfrm rot="10800000">
            <a:off x="3209384" y="5689104"/>
            <a:ext cx="3432683" cy="800719"/>
          </a:xfrm>
          <a:prstGeom prst="bentConnector2">
            <a:avLst/>
          </a:prstGeom>
          <a:noFill/>
          <a:ln w="38100">
            <a:solidFill>
              <a:srgbClr val="FF0000"/>
            </a:solidFill>
            <a:miter lim="800000"/>
            <a:headEnd/>
            <a:tailEnd type="triangle" w="med" len="med"/>
          </a:ln>
          <a:effectLst/>
        </p:spPr>
      </p:cxnSp>
      <p:graphicFrame>
        <p:nvGraphicFramePr>
          <p:cNvPr id="65" name="Group 615"/>
          <p:cNvGraphicFramePr>
            <a:graphicFrameLocks noGrp="1"/>
          </p:cNvGraphicFramePr>
          <p:nvPr/>
        </p:nvGraphicFramePr>
        <p:xfrm>
          <a:off x="6342041" y="3671172"/>
          <a:ext cx="1800223" cy="966620"/>
        </p:xfrm>
        <a:graphic>
          <a:graphicData uri="http://schemas.openxmlformats.org/drawingml/2006/table">
            <a:tbl>
              <a:tblPr/>
              <a:tblGrid>
                <a:gridCol w="561659"/>
                <a:gridCol w="562984"/>
                <a:gridCol w="675580"/>
              </a:tblGrid>
              <a:tr h="27434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900" b="1" i="0" u="none" strike="noStrike" cap="none" normalizeH="0" baseline="0" dirty="0" smtClean="0">
                          <a:ln>
                            <a:noFill/>
                          </a:ln>
                          <a:solidFill>
                            <a:schemeClr val="hlink"/>
                          </a:solidFill>
                          <a:effectLst/>
                          <a:latin typeface="Arial" charset="0"/>
                        </a:rPr>
                        <a:t>Phase</a:t>
                      </a:r>
                    </a:p>
                  </a:txBody>
                  <a:tcPr marL="90000" marR="90000" marT="46800" marB="468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900" b="1" i="0" u="none" strike="noStrike" cap="none" normalizeH="0" baseline="0" smtClean="0">
                          <a:ln>
                            <a:noFill/>
                          </a:ln>
                          <a:solidFill>
                            <a:srgbClr val="FF0000"/>
                          </a:solidFill>
                          <a:effectLst/>
                          <a:latin typeface="Arial" charset="0"/>
                        </a:rPr>
                        <a:t>On/Off</a:t>
                      </a:r>
                    </a:p>
                  </a:txBody>
                  <a:tcPr marL="90000" marR="90000" marT="46800" marB="468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900" b="1" i="0" u="none" strike="noStrike" cap="none" normalizeH="0" baseline="0" smtClean="0">
                          <a:ln>
                            <a:noFill/>
                          </a:ln>
                          <a:solidFill>
                            <a:srgbClr val="00CC00"/>
                          </a:solidFill>
                          <a:effectLst/>
                          <a:latin typeface="Arial" charset="0"/>
                        </a:rPr>
                        <a:t>Direction</a:t>
                      </a:r>
                    </a:p>
                  </a:txBody>
                  <a:tcPr marL="90000" marR="90000" marT="46800" marB="468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1623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900" b="1" i="0" u="none" strike="noStrike" cap="none" normalizeH="0" baseline="0" dirty="0" smtClean="0">
                          <a:ln>
                            <a:noFill/>
                          </a:ln>
                          <a:solidFill>
                            <a:schemeClr val="tx1"/>
                          </a:solidFill>
                          <a:effectLst/>
                          <a:latin typeface="Arial" charset="0"/>
                        </a:rPr>
                        <a:t>0</a:t>
                      </a:r>
                    </a:p>
                  </a:txBody>
                  <a:tcPr marL="90000" marR="90000" marT="46800" marB="468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900" b="1" i="0" u="none" strike="noStrike" cap="none" normalizeH="0" baseline="0" smtClean="0">
                          <a:ln>
                            <a:noFill/>
                          </a:ln>
                          <a:solidFill>
                            <a:schemeClr val="tx1"/>
                          </a:solidFill>
                          <a:effectLst/>
                          <a:latin typeface="Arial" charset="0"/>
                        </a:rPr>
                        <a:t>Off</a:t>
                      </a:r>
                    </a:p>
                  </a:txBody>
                  <a:tcPr marL="90000" marR="90000" marT="46800" marB="468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900" b="1" i="0" u="none" strike="noStrike" cap="none" normalizeH="0" baseline="0" smtClean="0">
                          <a:ln>
                            <a:noFill/>
                          </a:ln>
                          <a:solidFill>
                            <a:schemeClr val="tx1"/>
                          </a:solidFill>
                          <a:effectLst/>
                          <a:latin typeface="Arial" charset="0"/>
                        </a:rPr>
                        <a:t>Off</a:t>
                      </a:r>
                    </a:p>
                  </a:txBody>
                  <a:tcPr marL="90000" marR="90000" marT="46800" marB="468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1623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900" b="1" i="0" u="none" strike="noStrike" cap="none" normalizeH="0" baseline="0" smtClean="0">
                          <a:ln>
                            <a:noFill/>
                          </a:ln>
                          <a:solidFill>
                            <a:schemeClr val="tx1"/>
                          </a:solidFill>
                          <a:effectLst/>
                          <a:latin typeface="Arial" charset="0"/>
                        </a:rPr>
                        <a:t>+ve</a:t>
                      </a:r>
                    </a:p>
                  </a:txBody>
                  <a:tcPr marL="90000" marR="90000" marT="46800" marB="468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900" b="1" i="0" u="none" strike="noStrike" cap="none" normalizeH="0" baseline="0" dirty="0" smtClean="0">
                          <a:ln>
                            <a:noFill/>
                          </a:ln>
                          <a:solidFill>
                            <a:schemeClr val="hlink"/>
                          </a:solidFill>
                          <a:effectLst/>
                          <a:latin typeface="Arial" charset="0"/>
                        </a:rPr>
                        <a:t>On</a:t>
                      </a:r>
                    </a:p>
                  </a:txBody>
                  <a:tcPr marL="90000" marR="90000" marT="46800" marB="468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900" b="1" i="0" u="none" strike="noStrike" cap="none" normalizeH="0" baseline="0" smtClean="0">
                          <a:ln>
                            <a:noFill/>
                          </a:ln>
                          <a:solidFill>
                            <a:schemeClr val="tx1"/>
                          </a:solidFill>
                          <a:effectLst/>
                          <a:latin typeface="Arial" charset="0"/>
                        </a:rPr>
                        <a:t>Off</a:t>
                      </a:r>
                    </a:p>
                  </a:txBody>
                  <a:tcPr marL="90000" marR="90000" marT="46800" marB="468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1623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900" b="1" i="0" u="none" strike="noStrike" cap="none" normalizeH="0" baseline="0" smtClean="0">
                          <a:ln>
                            <a:noFill/>
                          </a:ln>
                          <a:solidFill>
                            <a:schemeClr val="tx1"/>
                          </a:solidFill>
                          <a:effectLst/>
                          <a:latin typeface="Arial" charset="0"/>
                        </a:rPr>
                        <a:t>-ve</a:t>
                      </a:r>
                    </a:p>
                  </a:txBody>
                  <a:tcPr marL="90000" marR="90000" marT="46800" marB="468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900" b="1" i="0" u="none" strike="noStrike" cap="none" normalizeH="0" baseline="0" dirty="0" smtClean="0">
                          <a:ln>
                            <a:noFill/>
                          </a:ln>
                          <a:solidFill>
                            <a:schemeClr val="hlink"/>
                          </a:solidFill>
                          <a:effectLst/>
                          <a:latin typeface="Arial" charset="0"/>
                        </a:rPr>
                        <a:t>On</a:t>
                      </a:r>
                      <a:endParaRPr kumimoji="0" lang="en-GB" sz="900" b="1" i="0" u="none" strike="noStrike" cap="none" normalizeH="0" baseline="0" dirty="0" smtClean="0">
                        <a:ln>
                          <a:noFill/>
                        </a:ln>
                        <a:solidFill>
                          <a:schemeClr val="tx1"/>
                        </a:solidFill>
                        <a:effectLst/>
                        <a:latin typeface="Arial" charset="0"/>
                      </a:endParaRPr>
                    </a:p>
                  </a:txBody>
                  <a:tcPr marL="90000" marR="90000" marT="46800" marB="468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900" b="1" i="0" u="none" strike="noStrike" cap="none" normalizeH="0" baseline="0" dirty="0" smtClean="0">
                          <a:ln>
                            <a:noFill/>
                          </a:ln>
                          <a:solidFill>
                            <a:schemeClr val="hlink"/>
                          </a:solidFill>
                          <a:effectLst/>
                          <a:latin typeface="Arial" charset="0"/>
                        </a:rPr>
                        <a:t>On</a:t>
                      </a:r>
                    </a:p>
                  </a:txBody>
                  <a:tcPr marL="90000" marR="90000" marT="46800" marB="468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1077937" y="571488"/>
            <a:ext cx="6923087" cy="1143000"/>
          </a:xfrm>
        </p:spPr>
        <p:txBody>
          <a:bodyPr/>
          <a:lstStyle/>
          <a:p>
            <a:pPr marL="685800" indent="-685800" eaLnBrk="1" hangingPunct="1"/>
            <a:r>
              <a:rPr lang="en-GB" u="sng" dirty="0" smtClean="0">
                <a:solidFill>
                  <a:srgbClr val="0070C0"/>
                </a:solidFill>
                <a:latin typeface="Algerian" pitchFamily="82" charset="0"/>
              </a:rPr>
              <a:t>The</a:t>
            </a:r>
            <a:r>
              <a:rPr lang="en-GB" u="sng" dirty="0" smtClean="0">
                <a:solidFill>
                  <a:srgbClr val="0070C0"/>
                </a:solidFill>
                <a:latin typeface="Algerian" pitchFamily="82" charset="0"/>
              </a:rPr>
              <a:t> </a:t>
            </a:r>
            <a:r>
              <a:rPr lang="en-GB" u="sng" dirty="0" smtClean="0">
                <a:solidFill>
                  <a:srgbClr val="0070C0"/>
                </a:solidFill>
                <a:latin typeface="Algerian" pitchFamily="82" charset="0"/>
              </a:rPr>
              <a:t>Tuning System</a:t>
            </a:r>
          </a:p>
        </p:txBody>
      </p:sp>
      <p:sp>
        <p:nvSpPr>
          <p:cNvPr id="23" name="Rectangle 500"/>
          <p:cNvSpPr>
            <a:spLocks noChangeArrowheads="1"/>
          </p:cNvSpPr>
          <p:nvPr/>
        </p:nvSpPr>
        <p:spPr bwMode="auto">
          <a:xfrm>
            <a:off x="142844" y="1610454"/>
            <a:ext cx="2643206" cy="5062904"/>
          </a:xfrm>
          <a:prstGeom prst="rect">
            <a:avLst/>
          </a:prstGeom>
          <a:noFill/>
          <a:ln w="12700" algn="ctr">
            <a:noFill/>
            <a:miter lim="800000"/>
            <a:headEnd/>
            <a:tailEnd/>
          </a:ln>
        </p:spPr>
        <p:txBody>
          <a:bodyPr wrap="square" lIns="91419" tIns="45710" rIns="91419" bIns="45710" anchor="ctr">
            <a:spAutoFit/>
          </a:bodyPr>
          <a:lstStyle/>
          <a:p>
            <a:pPr algn="just" defTabSz="912813">
              <a:spcBef>
                <a:spcPct val="0"/>
              </a:spcBef>
              <a:buFont typeface="Wingdings" pitchFamily="2" charset="2"/>
              <a:buChar char="v"/>
            </a:pPr>
            <a:r>
              <a:rPr lang="en-GB" sz="1200" b="1" dirty="0">
                <a:solidFill>
                  <a:srgbClr val="002060"/>
                </a:solidFill>
              </a:rPr>
              <a:t> </a:t>
            </a:r>
            <a:r>
              <a:rPr lang="en-GB" sz="1200" b="1" dirty="0" smtClean="0">
                <a:solidFill>
                  <a:srgbClr val="002060"/>
                </a:solidFill>
              </a:rPr>
              <a:t>Any </a:t>
            </a:r>
            <a:r>
              <a:rPr lang="en-GB" sz="1200" b="1" dirty="0">
                <a:solidFill>
                  <a:srgbClr val="002060"/>
                </a:solidFill>
              </a:rPr>
              <a:t>phase variation occur to the field of the RFQ would be directly reflected as phase change on the feedback RF signal</a:t>
            </a:r>
            <a:r>
              <a:rPr lang="en-GB" sz="1200" b="1" dirty="0" smtClean="0">
                <a:solidFill>
                  <a:srgbClr val="002060"/>
                </a:solidFill>
              </a:rPr>
              <a:t> </a:t>
            </a:r>
          </a:p>
          <a:p>
            <a:pPr algn="just" defTabSz="912813">
              <a:spcBef>
                <a:spcPct val="0"/>
              </a:spcBef>
              <a:buNone/>
            </a:pPr>
            <a:endParaRPr lang="en-GB" sz="1200" b="1" dirty="0" smtClean="0">
              <a:solidFill>
                <a:srgbClr val="002060"/>
              </a:solidFill>
            </a:endParaRPr>
          </a:p>
          <a:p>
            <a:pPr algn="just" defTabSz="912813">
              <a:spcBef>
                <a:spcPct val="0"/>
              </a:spcBef>
              <a:buFont typeface="Wingdings" pitchFamily="2" charset="2"/>
              <a:buChar char="v"/>
            </a:pPr>
            <a:r>
              <a:rPr lang="en-GB" sz="1200" b="1" dirty="0" smtClean="0">
                <a:solidFill>
                  <a:srgbClr val="002060"/>
                </a:solidFill>
              </a:rPr>
              <a:t>The system compares between the reference input phase which is represented by the input RF signal and the feedback RF signal of the RFQ.</a:t>
            </a:r>
          </a:p>
          <a:p>
            <a:pPr indent="119063" algn="just" eaLnBrk="1" hangingPunct="1">
              <a:spcBef>
                <a:spcPct val="0"/>
              </a:spcBef>
              <a:buNone/>
            </a:pPr>
            <a:endParaRPr lang="en-GB" sz="1200" b="1" dirty="0" smtClean="0">
              <a:solidFill>
                <a:srgbClr val="002060"/>
              </a:solidFill>
            </a:endParaRPr>
          </a:p>
          <a:p>
            <a:pPr algn="just" defTabSz="912813" eaLnBrk="1" hangingPunct="1">
              <a:spcBef>
                <a:spcPct val="0"/>
              </a:spcBef>
              <a:buFont typeface="Wingdings" pitchFamily="2" charset="2"/>
              <a:buChar char="v"/>
            </a:pPr>
            <a:r>
              <a:rPr lang="en-GB" sz="1200" b="1" dirty="0" smtClean="0">
                <a:solidFill>
                  <a:srgbClr val="002060"/>
                </a:solidFill>
                <a:latin typeface="Arial" pitchFamily="34" charset="0"/>
                <a:cs typeface="Arial" pitchFamily="34" charset="0"/>
              </a:rPr>
              <a:t> Constant phase deference ∆</a:t>
            </a:r>
            <a:r>
              <a:rPr lang="az-Cyrl-AZ" sz="1200" b="1" dirty="0" smtClean="0">
                <a:solidFill>
                  <a:srgbClr val="002060"/>
                </a:solidFill>
                <a:latin typeface="Arial" pitchFamily="34" charset="0"/>
                <a:cs typeface="Arial" pitchFamily="34" charset="0"/>
              </a:rPr>
              <a:t>Ѳ</a:t>
            </a:r>
            <a:r>
              <a:rPr lang="en-GB" sz="1200" b="1" dirty="0" smtClean="0">
                <a:solidFill>
                  <a:srgbClr val="002060"/>
                </a:solidFill>
                <a:latin typeface="Arial" pitchFamily="34" charset="0"/>
                <a:cs typeface="Arial" pitchFamily="34" charset="0"/>
              </a:rPr>
              <a:t> need to be upheld by the system throughout the tuning process.</a:t>
            </a:r>
          </a:p>
          <a:p>
            <a:pPr algn="just" defTabSz="912813" eaLnBrk="1" hangingPunct="1">
              <a:spcBef>
                <a:spcPct val="0"/>
              </a:spcBef>
              <a:buNone/>
            </a:pPr>
            <a:endParaRPr lang="en-GB" sz="1200" b="1" dirty="0" smtClean="0">
              <a:solidFill>
                <a:srgbClr val="002060"/>
              </a:solidFill>
              <a:latin typeface="Arial" pitchFamily="34" charset="0"/>
              <a:cs typeface="Arial" pitchFamily="34" charset="0"/>
            </a:endParaRPr>
          </a:p>
          <a:p>
            <a:pPr algn="just" defTabSz="912813" eaLnBrk="1" hangingPunct="1">
              <a:spcBef>
                <a:spcPct val="0"/>
              </a:spcBef>
              <a:buFont typeface="Wingdings" pitchFamily="2" charset="2"/>
              <a:buChar char="v"/>
            </a:pPr>
            <a:r>
              <a:rPr lang="en-GB" sz="1200" b="1" dirty="0" smtClean="0">
                <a:solidFill>
                  <a:srgbClr val="002060"/>
                </a:solidFill>
              </a:rPr>
              <a:t> </a:t>
            </a:r>
            <a:r>
              <a:rPr lang="en-GB" sz="1200" b="1" dirty="0">
                <a:solidFill>
                  <a:srgbClr val="002060"/>
                </a:solidFill>
              </a:rPr>
              <a:t>AD8302 RF/IF Gain and Phase Detector were used to build the phase detector </a:t>
            </a:r>
            <a:r>
              <a:rPr lang="en-GB" sz="1200" b="1" dirty="0" smtClean="0">
                <a:solidFill>
                  <a:srgbClr val="002060"/>
                </a:solidFill>
              </a:rPr>
              <a:t>circuit </a:t>
            </a:r>
            <a:r>
              <a:rPr lang="en-GB" sz="1200" b="1" dirty="0">
                <a:solidFill>
                  <a:srgbClr val="002060"/>
                </a:solidFill>
              </a:rPr>
              <a:t>in our workshop at Imperial </a:t>
            </a:r>
            <a:r>
              <a:rPr lang="en-GB" sz="1200" b="1" dirty="0" smtClean="0">
                <a:solidFill>
                  <a:srgbClr val="002060"/>
                </a:solidFill>
              </a:rPr>
              <a:t>College.</a:t>
            </a:r>
          </a:p>
          <a:p>
            <a:pPr algn="just" defTabSz="912813" eaLnBrk="1" hangingPunct="1">
              <a:spcBef>
                <a:spcPct val="0"/>
              </a:spcBef>
              <a:buNone/>
            </a:pPr>
            <a:endParaRPr lang="en-GB" sz="1200" b="1" dirty="0" smtClean="0">
              <a:solidFill>
                <a:srgbClr val="002060"/>
              </a:solidFill>
            </a:endParaRPr>
          </a:p>
          <a:p>
            <a:pPr algn="just" defTabSz="912813" eaLnBrk="1" hangingPunct="1">
              <a:spcBef>
                <a:spcPct val="0"/>
              </a:spcBef>
              <a:buFont typeface="Wingdings" pitchFamily="2" charset="2"/>
              <a:buChar char="v"/>
            </a:pPr>
            <a:r>
              <a:rPr lang="en-GB" sz="1200" b="1" dirty="0" smtClean="0">
                <a:solidFill>
                  <a:srgbClr val="002060"/>
                </a:solidFill>
              </a:rPr>
              <a:t>The output of the phase detector is a DC voltage of   0 to 1.8 V and phase range of 0° to 180° scaled in a linear slope of 10mV/degree</a:t>
            </a:r>
            <a:r>
              <a:rPr lang="en-GB" sz="1200" b="1" dirty="0" smtClean="0">
                <a:solidFill>
                  <a:srgbClr val="002060"/>
                </a:solidFill>
                <a:latin typeface="Arial" pitchFamily="34" charset="0"/>
                <a:cs typeface="Arial" pitchFamily="34" charset="0"/>
              </a:rPr>
              <a:t> .</a:t>
            </a:r>
          </a:p>
          <a:p>
            <a:pPr defTabSz="912813" eaLnBrk="1" hangingPunct="1">
              <a:spcBef>
                <a:spcPct val="0"/>
              </a:spcBef>
            </a:pPr>
            <a:endParaRPr lang="en-GB" sz="1100" b="1" dirty="0"/>
          </a:p>
        </p:txBody>
      </p:sp>
      <p:pic>
        <p:nvPicPr>
          <p:cNvPr id="25" name="Picture 24" descr="Presentation Phase pic.JPG"/>
          <p:cNvPicPr>
            <a:picLocks noChangeAspect="1"/>
          </p:cNvPicPr>
          <p:nvPr/>
        </p:nvPicPr>
        <p:blipFill>
          <a:blip r:embed="rId2" cstate="print"/>
          <a:stretch>
            <a:fillRect/>
          </a:stretch>
        </p:blipFill>
        <p:spPr>
          <a:xfrm>
            <a:off x="2857488" y="1696134"/>
            <a:ext cx="6143668" cy="460941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1077937" y="571488"/>
            <a:ext cx="6923087" cy="1143000"/>
          </a:xfrm>
        </p:spPr>
        <p:txBody>
          <a:bodyPr/>
          <a:lstStyle/>
          <a:p>
            <a:pPr marL="685800" indent="-685800" eaLnBrk="1" hangingPunct="1"/>
            <a:r>
              <a:rPr lang="en-GB" u="sng" dirty="0" smtClean="0">
                <a:solidFill>
                  <a:srgbClr val="0070C0"/>
                </a:solidFill>
                <a:latin typeface="Algerian" pitchFamily="82" charset="0"/>
              </a:rPr>
              <a:t>The</a:t>
            </a:r>
            <a:r>
              <a:rPr lang="en-GB" u="sng" dirty="0" smtClean="0">
                <a:solidFill>
                  <a:srgbClr val="0070C0"/>
                </a:solidFill>
                <a:latin typeface="Algerian" pitchFamily="82" charset="0"/>
              </a:rPr>
              <a:t> </a:t>
            </a:r>
            <a:r>
              <a:rPr lang="en-GB" u="sng" dirty="0" smtClean="0">
                <a:solidFill>
                  <a:srgbClr val="0070C0"/>
                </a:solidFill>
                <a:latin typeface="Algerian" pitchFamily="82" charset="0"/>
              </a:rPr>
              <a:t>Tuning System</a:t>
            </a:r>
          </a:p>
        </p:txBody>
      </p:sp>
      <p:sp>
        <p:nvSpPr>
          <p:cNvPr id="23" name="Rectangle 500"/>
          <p:cNvSpPr>
            <a:spLocks noChangeArrowheads="1"/>
          </p:cNvSpPr>
          <p:nvPr/>
        </p:nvSpPr>
        <p:spPr bwMode="auto">
          <a:xfrm>
            <a:off x="142844" y="1548898"/>
            <a:ext cx="4857784" cy="5201404"/>
          </a:xfrm>
          <a:prstGeom prst="rect">
            <a:avLst/>
          </a:prstGeom>
          <a:noFill/>
          <a:ln w="12700" algn="ctr">
            <a:noFill/>
            <a:miter lim="800000"/>
            <a:headEnd/>
            <a:tailEnd/>
          </a:ln>
        </p:spPr>
        <p:txBody>
          <a:bodyPr wrap="square" lIns="91419" tIns="45710" rIns="91419" bIns="45710" anchor="ctr">
            <a:spAutoFit/>
          </a:bodyPr>
          <a:lstStyle/>
          <a:p>
            <a:pPr algn="just" defTabSz="912813" eaLnBrk="1" hangingPunct="1">
              <a:spcBef>
                <a:spcPct val="0"/>
              </a:spcBef>
              <a:buFont typeface="Wingdings" pitchFamily="2" charset="2"/>
              <a:buChar char="v"/>
            </a:pPr>
            <a:r>
              <a:rPr lang="en-GB" sz="1400" b="1" dirty="0" smtClean="0">
                <a:solidFill>
                  <a:srgbClr val="002060"/>
                </a:solidFill>
              </a:rPr>
              <a:t> </a:t>
            </a:r>
            <a:r>
              <a:rPr lang="en-GB" sz="1400" b="1" dirty="0">
                <a:solidFill>
                  <a:srgbClr val="002060"/>
                </a:solidFill>
              </a:rPr>
              <a:t>The phase accuracy measurement of the </a:t>
            </a:r>
            <a:r>
              <a:rPr lang="en-GB" sz="1400" b="1" dirty="0" smtClean="0">
                <a:solidFill>
                  <a:srgbClr val="002060"/>
                </a:solidFill>
              </a:rPr>
              <a:t>phase detector </a:t>
            </a:r>
            <a:r>
              <a:rPr lang="en-GB" sz="1400" b="1" dirty="0">
                <a:solidFill>
                  <a:srgbClr val="002060"/>
                </a:solidFill>
              </a:rPr>
              <a:t>is independent of input signal level over a wide range.</a:t>
            </a:r>
            <a:endParaRPr lang="en-GB" sz="1400" b="1" dirty="0" smtClean="0">
              <a:solidFill>
                <a:srgbClr val="002060"/>
              </a:solidFill>
            </a:endParaRPr>
          </a:p>
          <a:p>
            <a:pPr algn="just" defTabSz="912813" eaLnBrk="1" hangingPunct="1">
              <a:spcBef>
                <a:spcPct val="0"/>
              </a:spcBef>
              <a:buFont typeface="Wingdings" pitchFamily="2" charset="2"/>
              <a:buChar char="v"/>
            </a:pPr>
            <a:endParaRPr lang="en-GB" sz="1400" b="1" dirty="0">
              <a:solidFill>
                <a:srgbClr val="002060"/>
              </a:solidFill>
            </a:endParaRPr>
          </a:p>
          <a:p>
            <a:pPr algn="just" defTabSz="912813" eaLnBrk="1" hangingPunct="1">
              <a:spcBef>
                <a:spcPct val="0"/>
              </a:spcBef>
              <a:buFont typeface="Wingdings" pitchFamily="2" charset="2"/>
              <a:buChar char="v"/>
            </a:pPr>
            <a:r>
              <a:rPr lang="en-GB" sz="1400" b="1" dirty="0" smtClean="0">
                <a:solidFill>
                  <a:srgbClr val="002060"/>
                </a:solidFill>
              </a:rPr>
              <a:t> The controller circuit consisting two voltage comparators, one for each direction in a form to allow enabling the stepper motor  to move forward and  backward.</a:t>
            </a:r>
          </a:p>
          <a:p>
            <a:pPr algn="just" defTabSz="912813">
              <a:spcBef>
                <a:spcPct val="0"/>
              </a:spcBef>
              <a:buNone/>
            </a:pPr>
            <a:endParaRPr lang="en-GB" sz="1200" b="1" dirty="0" smtClean="0">
              <a:solidFill>
                <a:srgbClr val="002060"/>
              </a:solidFill>
            </a:endParaRPr>
          </a:p>
          <a:p>
            <a:pPr algn="just" defTabSz="912813" eaLnBrk="1" hangingPunct="1">
              <a:spcBef>
                <a:spcPct val="0"/>
              </a:spcBef>
              <a:buFont typeface="Wingdings" pitchFamily="2" charset="2"/>
              <a:buChar char="v"/>
            </a:pPr>
            <a:r>
              <a:rPr lang="en-GB" sz="1400" b="1" dirty="0" smtClean="0">
                <a:solidFill>
                  <a:srgbClr val="002060"/>
                </a:solidFill>
              </a:rPr>
              <a:t> The output of the controller board is connected to the stepper motor drive to control the movement of the stepper motor. The drive can be modified to have a fixed speed or variable ramp settings through the onboard oscillator.</a:t>
            </a:r>
          </a:p>
          <a:p>
            <a:pPr algn="just" defTabSz="912813" eaLnBrk="1" hangingPunct="1">
              <a:spcBef>
                <a:spcPct val="0"/>
              </a:spcBef>
              <a:buNone/>
            </a:pPr>
            <a:endParaRPr lang="en-GB" sz="1200" b="1" dirty="0" smtClean="0">
              <a:solidFill>
                <a:srgbClr val="002060"/>
              </a:solidFill>
              <a:latin typeface="Arial" pitchFamily="34" charset="0"/>
              <a:cs typeface="Arial" pitchFamily="34" charset="0"/>
            </a:endParaRPr>
          </a:p>
          <a:p>
            <a:pPr algn="just" defTabSz="912813" eaLnBrk="1" hangingPunct="1">
              <a:spcBef>
                <a:spcPct val="0"/>
              </a:spcBef>
              <a:buFont typeface="Wingdings" pitchFamily="2" charset="2"/>
              <a:buChar char="v"/>
            </a:pPr>
            <a:r>
              <a:rPr lang="en-GB" sz="1400" b="1" dirty="0" smtClean="0">
                <a:solidFill>
                  <a:srgbClr val="002060"/>
                </a:solidFill>
              </a:rPr>
              <a:t> The </a:t>
            </a:r>
            <a:r>
              <a:rPr lang="en-GB" sz="1400" b="1" dirty="0">
                <a:solidFill>
                  <a:srgbClr val="002060"/>
                </a:solidFill>
              </a:rPr>
              <a:t>output of the controller board is connected to the stepper motor drive (PM546 Bipolar Stepper Motor Translator, by Mclennan Servo Supplied Ltd.) </a:t>
            </a:r>
            <a:endParaRPr lang="en-GB" sz="1400" b="1" dirty="0" smtClean="0">
              <a:solidFill>
                <a:srgbClr val="002060"/>
              </a:solidFill>
            </a:endParaRPr>
          </a:p>
          <a:p>
            <a:pPr algn="just" defTabSz="912813" eaLnBrk="1" hangingPunct="1">
              <a:spcBef>
                <a:spcPct val="0"/>
              </a:spcBef>
              <a:buFont typeface="Wingdings" pitchFamily="2" charset="2"/>
              <a:buChar char="v"/>
            </a:pPr>
            <a:endParaRPr lang="en-GB" sz="1400" b="1" dirty="0">
              <a:solidFill>
                <a:srgbClr val="002060"/>
              </a:solidFill>
            </a:endParaRPr>
          </a:p>
          <a:p>
            <a:pPr algn="just" defTabSz="912813">
              <a:spcBef>
                <a:spcPct val="0"/>
              </a:spcBef>
              <a:buFont typeface="Wingdings" pitchFamily="2" charset="2"/>
              <a:buChar char="v"/>
            </a:pPr>
            <a:r>
              <a:rPr lang="en-GB" sz="1400" b="1" dirty="0" smtClean="0">
                <a:solidFill>
                  <a:srgbClr val="002060"/>
                </a:solidFill>
              </a:rPr>
              <a:t> Motor  scale has </a:t>
            </a:r>
            <a:r>
              <a:rPr lang="en-GB" sz="1400" b="1" dirty="0">
                <a:solidFill>
                  <a:srgbClr val="002060"/>
                </a:solidFill>
              </a:rPr>
              <a:t>two safety limiting switches to protect the mechanical arm in case of shifting to the far ends of the scale. These </a:t>
            </a:r>
            <a:r>
              <a:rPr lang="en-GB" sz="1400" b="1" dirty="0" smtClean="0">
                <a:solidFill>
                  <a:srgbClr val="002060"/>
                </a:solidFill>
              </a:rPr>
              <a:t>switches were </a:t>
            </a:r>
            <a:r>
              <a:rPr lang="en-GB" sz="1400" b="1" dirty="0">
                <a:solidFill>
                  <a:srgbClr val="002060"/>
                </a:solidFill>
              </a:rPr>
              <a:t>connected in serial to the controlling circuit to disable the motor once it reaches the far edges. </a:t>
            </a:r>
          </a:p>
        </p:txBody>
      </p:sp>
      <p:pic>
        <p:nvPicPr>
          <p:cNvPr id="114690" name="Picture 7" descr="Phase shifter cuircit2.JPG"/>
          <p:cNvPicPr>
            <a:picLocks noChangeAspect="1" noChangeArrowheads="1"/>
          </p:cNvPicPr>
          <p:nvPr/>
        </p:nvPicPr>
        <p:blipFill>
          <a:blip r:embed="rId2" cstate="print"/>
          <a:srcRect l="1656" t="4028" r="-227" b="10796"/>
          <a:stretch>
            <a:fillRect/>
          </a:stretch>
        </p:blipFill>
        <p:spPr bwMode="auto">
          <a:xfrm>
            <a:off x="5143503" y="1571612"/>
            <a:ext cx="3571901" cy="1890920"/>
          </a:xfrm>
          <a:prstGeom prst="rect">
            <a:avLst/>
          </a:prstGeom>
          <a:noFill/>
          <a:ln w="9525">
            <a:noFill/>
            <a:miter lim="800000"/>
            <a:headEnd/>
            <a:tailEnd/>
          </a:ln>
        </p:spPr>
      </p:pic>
      <p:pic>
        <p:nvPicPr>
          <p:cNvPr id="6" name="Picture 5" descr="Presentation Control pic.JPG"/>
          <p:cNvPicPr>
            <a:picLocks noChangeAspect="1"/>
          </p:cNvPicPr>
          <p:nvPr/>
        </p:nvPicPr>
        <p:blipFill>
          <a:blip r:embed="rId3" cstate="print"/>
          <a:srcRect/>
          <a:stretch>
            <a:fillRect/>
          </a:stretch>
        </p:blipFill>
        <p:spPr>
          <a:xfrm>
            <a:off x="5143504" y="3643314"/>
            <a:ext cx="3571900" cy="3081444"/>
          </a:xfrm>
          <a:prstGeom prst="rect">
            <a:avLst/>
          </a:prstGeom>
        </p:spPr>
      </p:pic>
      <p:sp>
        <p:nvSpPr>
          <p:cNvPr id="7" name="Rectangle 500"/>
          <p:cNvSpPr>
            <a:spLocks noChangeArrowheads="1"/>
          </p:cNvSpPr>
          <p:nvPr/>
        </p:nvSpPr>
        <p:spPr bwMode="auto">
          <a:xfrm>
            <a:off x="5072066" y="1707872"/>
            <a:ext cx="1643074" cy="276979"/>
          </a:xfrm>
          <a:prstGeom prst="rect">
            <a:avLst/>
          </a:prstGeom>
          <a:noFill/>
          <a:ln w="12700" algn="ctr">
            <a:noFill/>
            <a:miter lim="800000"/>
            <a:headEnd/>
            <a:tailEnd/>
          </a:ln>
        </p:spPr>
        <p:txBody>
          <a:bodyPr wrap="square" lIns="91419" tIns="45710" rIns="91419" bIns="45710" anchor="ctr">
            <a:spAutoFit/>
          </a:bodyPr>
          <a:lstStyle/>
          <a:p>
            <a:pPr defTabSz="912813" eaLnBrk="1" hangingPunct="1">
              <a:spcBef>
                <a:spcPct val="0"/>
              </a:spcBef>
              <a:buNone/>
            </a:pPr>
            <a:r>
              <a:rPr lang="en-GB" sz="1200" b="1" dirty="0" smtClean="0">
                <a:solidFill>
                  <a:schemeClr val="bg1"/>
                </a:solidFill>
              </a:rPr>
              <a:t>Reference Phase</a:t>
            </a:r>
            <a:endParaRPr lang="en-GB" sz="1200" b="1" dirty="0">
              <a:solidFill>
                <a:schemeClr val="bg1"/>
              </a:solidFill>
            </a:endParaRPr>
          </a:p>
        </p:txBody>
      </p:sp>
      <p:sp>
        <p:nvSpPr>
          <p:cNvPr id="8" name="Rectangle 500"/>
          <p:cNvSpPr>
            <a:spLocks noChangeArrowheads="1"/>
          </p:cNvSpPr>
          <p:nvPr/>
        </p:nvSpPr>
        <p:spPr bwMode="auto">
          <a:xfrm>
            <a:off x="5072066" y="2643182"/>
            <a:ext cx="1643074" cy="276979"/>
          </a:xfrm>
          <a:prstGeom prst="rect">
            <a:avLst/>
          </a:prstGeom>
          <a:noFill/>
          <a:ln w="12700" algn="ctr">
            <a:noFill/>
            <a:miter lim="800000"/>
            <a:headEnd/>
            <a:tailEnd/>
          </a:ln>
        </p:spPr>
        <p:txBody>
          <a:bodyPr wrap="square" lIns="91419" tIns="45710" rIns="91419" bIns="45710" anchor="ctr">
            <a:spAutoFit/>
          </a:bodyPr>
          <a:lstStyle/>
          <a:p>
            <a:pPr defTabSz="912813" eaLnBrk="1" hangingPunct="1">
              <a:spcBef>
                <a:spcPct val="0"/>
              </a:spcBef>
              <a:buNone/>
            </a:pPr>
            <a:r>
              <a:rPr lang="en-GB" sz="1200" b="1" dirty="0" smtClean="0">
                <a:solidFill>
                  <a:schemeClr val="bg1"/>
                </a:solidFill>
              </a:rPr>
              <a:t>Feedback Phase</a:t>
            </a:r>
            <a:endParaRPr lang="en-GB" sz="120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1077937" y="571488"/>
            <a:ext cx="6923087" cy="1143000"/>
          </a:xfrm>
        </p:spPr>
        <p:txBody>
          <a:bodyPr/>
          <a:lstStyle/>
          <a:p>
            <a:pPr marL="685800" indent="-685800" eaLnBrk="1" hangingPunct="1"/>
            <a:r>
              <a:rPr lang="en-GB" u="sng" dirty="0" smtClean="0">
                <a:solidFill>
                  <a:srgbClr val="0070C0"/>
                </a:solidFill>
                <a:latin typeface="Algerian" pitchFamily="82" charset="0"/>
              </a:rPr>
              <a:t>The</a:t>
            </a:r>
            <a:r>
              <a:rPr lang="en-GB" u="sng" dirty="0" smtClean="0">
                <a:solidFill>
                  <a:srgbClr val="0070C0"/>
                </a:solidFill>
                <a:latin typeface="Algerian" pitchFamily="82" charset="0"/>
              </a:rPr>
              <a:t> </a:t>
            </a:r>
            <a:r>
              <a:rPr lang="en-GB" u="sng" dirty="0" smtClean="0">
                <a:solidFill>
                  <a:srgbClr val="0070C0"/>
                </a:solidFill>
                <a:latin typeface="Algerian" pitchFamily="82" charset="0"/>
              </a:rPr>
              <a:t>Tuning System</a:t>
            </a:r>
          </a:p>
        </p:txBody>
      </p:sp>
      <p:sp>
        <p:nvSpPr>
          <p:cNvPr id="23" name="Rectangle 500"/>
          <p:cNvSpPr>
            <a:spLocks noChangeArrowheads="1"/>
          </p:cNvSpPr>
          <p:nvPr/>
        </p:nvSpPr>
        <p:spPr bwMode="auto">
          <a:xfrm>
            <a:off x="142844" y="2075933"/>
            <a:ext cx="8858312" cy="1138753"/>
          </a:xfrm>
          <a:prstGeom prst="rect">
            <a:avLst/>
          </a:prstGeom>
          <a:noFill/>
          <a:ln w="12700" algn="ctr">
            <a:noFill/>
            <a:miter lim="800000"/>
            <a:headEnd/>
            <a:tailEnd/>
          </a:ln>
        </p:spPr>
        <p:txBody>
          <a:bodyPr wrap="square" lIns="91419" tIns="45710" rIns="91419" bIns="45710" anchor="ctr">
            <a:spAutoFit/>
          </a:bodyPr>
          <a:lstStyle/>
          <a:p>
            <a:pPr algn="just" defTabSz="912813" eaLnBrk="1" hangingPunct="1">
              <a:spcBef>
                <a:spcPct val="0"/>
              </a:spcBef>
              <a:buFont typeface="Wingdings" pitchFamily="2" charset="2"/>
              <a:buChar char="v"/>
            </a:pPr>
            <a:r>
              <a:rPr lang="en-GB" sz="1400" b="1" dirty="0" smtClean="0">
                <a:solidFill>
                  <a:srgbClr val="002060"/>
                </a:solidFill>
              </a:rPr>
              <a:t> Corresponding </a:t>
            </a:r>
            <a:r>
              <a:rPr lang="en-GB" sz="1400" b="1" dirty="0">
                <a:solidFill>
                  <a:srgbClr val="002060"/>
                </a:solidFill>
              </a:rPr>
              <a:t>frequency shift been correlated to the rise in the temperature of the </a:t>
            </a:r>
            <a:r>
              <a:rPr lang="en-GB" sz="1400" b="1" dirty="0" smtClean="0">
                <a:solidFill>
                  <a:srgbClr val="002060"/>
                </a:solidFill>
              </a:rPr>
              <a:t>cold model RFQ</a:t>
            </a:r>
          </a:p>
          <a:p>
            <a:pPr algn="just" defTabSz="912813" eaLnBrk="1" hangingPunct="1">
              <a:spcBef>
                <a:spcPct val="0"/>
              </a:spcBef>
              <a:buNone/>
            </a:pPr>
            <a:endParaRPr lang="en-GB" sz="1400" b="1" dirty="0">
              <a:solidFill>
                <a:srgbClr val="002060"/>
              </a:solidFill>
            </a:endParaRPr>
          </a:p>
          <a:p>
            <a:pPr algn="just" defTabSz="912813" eaLnBrk="1" hangingPunct="1">
              <a:spcBef>
                <a:spcPct val="0"/>
              </a:spcBef>
              <a:buFont typeface="Wingdings" pitchFamily="2" charset="2"/>
              <a:buChar char="v"/>
            </a:pPr>
            <a:r>
              <a:rPr lang="en-GB" sz="1400" b="1" dirty="0" smtClean="0">
                <a:solidFill>
                  <a:srgbClr val="002060"/>
                </a:solidFill>
              </a:rPr>
              <a:t> The relation of the resonant frequency against the  RFQ body temperature feeding the 60W RF power without using our tuning system is presented. </a:t>
            </a:r>
          </a:p>
          <a:p>
            <a:pPr algn="just" defTabSz="912813">
              <a:spcBef>
                <a:spcPct val="0"/>
              </a:spcBef>
              <a:buNone/>
            </a:pPr>
            <a:endParaRPr lang="en-GB" sz="1200" b="1" dirty="0" smtClean="0">
              <a:solidFill>
                <a:srgbClr val="002060"/>
              </a:solidFill>
            </a:endParaRPr>
          </a:p>
        </p:txBody>
      </p:sp>
      <p:pic>
        <p:nvPicPr>
          <p:cNvPr id="9" name="Picture 8" descr="RFQ temperature graph3.GIF"/>
          <p:cNvPicPr>
            <a:picLocks noChangeAspect="1"/>
          </p:cNvPicPr>
          <p:nvPr/>
        </p:nvPicPr>
        <p:blipFill>
          <a:blip r:embed="rId2" cstate="print"/>
          <a:stretch>
            <a:fillRect/>
          </a:stretch>
        </p:blipFill>
        <p:spPr>
          <a:xfrm>
            <a:off x="3786182" y="3286124"/>
            <a:ext cx="5280776" cy="3286148"/>
          </a:xfrm>
          <a:prstGeom prst="rect">
            <a:avLst/>
          </a:prstGeom>
        </p:spPr>
      </p:pic>
      <p:sp>
        <p:nvSpPr>
          <p:cNvPr id="10" name="Rectangle 9"/>
          <p:cNvSpPr/>
          <p:nvPr/>
        </p:nvSpPr>
        <p:spPr>
          <a:xfrm>
            <a:off x="145166" y="1457254"/>
            <a:ext cx="3664786" cy="400110"/>
          </a:xfrm>
          <a:prstGeom prst="rect">
            <a:avLst/>
          </a:prstGeom>
        </p:spPr>
        <p:txBody>
          <a:bodyPr wrap="none">
            <a:spAutoFit/>
          </a:bodyPr>
          <a:lstStyle/>
          <a:p>
            <a:pPr defTabSz="912813" eaLnBrk="1" hangingPunct="1">
              <a:spcBef>
                <a:spcPct val="0"/>
              </a:spcBef>
            </a:pPr>
            <a:r>
              <a:rPr lang="en-GB" sz="2000" b="1" i="1" dirty="0" smtClean="0">
                <a:solidFill>
                  <a:srgbClr val="002060"/>
                </a:solidFill>
              </a:rPr>
              <a:t> Measurements and Results</a:t>
            </a:r>
            <a:endParaRPr lang="en-GB" sz="2000" b="1" i="1" dirty="0">
              <a:solidFill>
                <a:srgbClr val="002060"/>
              </a:solidFill>
            </a:endParaRPr>
          </a:p>
        </p:txBody>
      </p:sp>
      <p:sp>
        <p:nvSpPr>
          <p:cNvPr id="11" name="Rectangle 10"/>
          <p:cNvSpPr/>
          <p:nvPr/>
        </p:nvSpPr>
        <p:spPr>
          <a:xfrm>
            <a:off x="142844" y="3214686"/>
            <a:ext cx="3643338" cy="2031325"/>
          </a:xfrm>
          <a:prstGeom prst="rect">
            <a:avLst/>
          </a:prstGeom>
        </p:spPr>
        <p:txBody>
          <a:bodyPr wrap="square">
            <a:spAutoFit/>
          </a:bodyPr>
          <a:lstStyle/>
          <a:p>
            <a:pPr algn="just" defTabSz="912813" eaLnBrk="1" hangingPunct="1">
              <a:spcBef>
                <a:spcPct val="0"/>
              </a:spcBef>
              <a:buNone/>
            </a:pPr>
            <a:endParaRPr lang="en-GB" sz="1400" b="1" dirty="0">
              <a:solidFill>
                <a:srgbClr val="002060"/>
              </a:solidFill>
            </a:endParaRPr>
          </a:p>
          <a:p>
            <a:pPr algn="just" defTabSz="912813" eaLnBrk="1" hangingPunct="1">
              <a:spcBef>
                <a:spcPct val="0"/>
              </a:spcBef>
              <a:buFont typeface="Wingdings" pitchFamily="2" charset="2"/>
              <a:buChar char="v"/>
            </a:pPr>
            <a:r>
              <a:rPr lang="en-GB" sz="1400" b="1" dirty="0" smtClean="0">
                <a:solidFill>
                  <a:srgbClr val="002060"/>
                </a:solidFill>
              </a:rPr>
              <a:t> In order to keep our desired resonant frequency unchanged through this temperature increment, we have used our tuning system to re-tune the RFQ accordingly to maintain the frequency throughout that scale.</a:t>
            </a:r>
          </a:p>
          <a:p>
            <a:pPr algn="just" defTabSz="912813" eaLnBrk="1" hangingPunct="1">
              <a:spcBef>
                <a:spcPct val="0"/>
              </a:spcBef>
              <a:buFont typeface="Wingdings" pitchFamily="2" charset="2"/>
              <a:buChar char="v"/>
            </a:pPr>
            <a:endParaRPr lang="en-GB" sz="1400" b="1" dirty="0">
              <a:solidFill>
                <a:srgbClr val="002060"/>
              </a:solidFill>
            </a:endParaRPr>
          </a:p>
          <a:p>
            <a:pPr algn="just" defTabSz="912813" eaLnBrk="1" hangingPunct="1">
              <a:spcBef>
                <a:spcPct val="0"/>
              </a:spcBef>
              <a:buFont typeface="Wingdings" pitchFamily="2" charset="2"/>
              <a:buChar char="v"/>
            </a:pPr>
            <a:endParaRPr lang="en-GB" sz="1400" b="1" dirty="0" smtClean="0">
              <a:solidFill>
                <a:srgbClr val="00206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1077937" y="571488"/>
            <a:ext cx="6923087" cy="1143000"/>
          </a:xfrm>
        </p:spPr>
        <p:txBody>
          <a:bodyPr/>
          <a:lstStyle/>
          <a:p>
            <a:pPr marL="685800" indent="-685800" eaLnBrk="1" hangingPunct="1"/>
            <a:r>
              <a:rPr lang="en-GB" u="sng" dirty="0" smtClean="0">
                <a:solidFill>
                  <a:srgbClr val="0070C0"/>
                </a:solidFill>
                <a:latin typeface="Algerian" pitchFamily="82" charset="0"/>
              </a:rPr>
              <a:t>the</a:t>
            </a:r>
            <a:r>
              <a:rPr lang="en-GB" u="sng" dirty="0" smtClean="0">
                <a:solidFill>
                  <a:srgbClr val="0070C0"/>
                </a:solidFill>
                <a:latin typeface="Algerian" pitchFamily="82" charset="0"/>
              </a:rPr>
              <a:t> </a:t>
            </a:r>
            <a:r>
              <a:rPr lang="en-GB" u="sng" dirty="0" smtClean="0">
                <a:solidFill>
                  <a:srgbClr val="0070C0"/>
                </a:solidFill>
                <a:latin typeface="Algerian" pitchFamily="82" charset="0"/>
              </a:rPr>
              <a:t>Tuning System</a:t>
            </a:r>
          </a:p>
        </p:txBody>
      </p:sp>
      <p:sp>
        <p:nvSpPr>
          <p:cNvPr id="23" name="Rectangle 500"/>
          <p:cNvSpPr>
            <a:spLocks noChangeArrowheads="1"/>
          </p:cNvSpPr>
          <p:nvPr/>
        </p:nvSpPr>
        <p:spPr bwMode="auto">
          <a:xfrm>
            <a:off x="142844" y="1931927"/>
            <a:ext cx="8858312" cy="1354197"/>
          </a:xfrm>
          <a:prstGeom prst="rect">
            <a:avLst/>
          </a:prstGeom>
          <a:noFill/>
          <a:ln w="12700" algn="ctr">
            <a:noFill/>
            <a:miter lim="800000"/>
            <a:headEnd/>
            <a:tailEnd/>
          </a:ln>
        </p:spPr>
        <p:txBody>
          <a:bodyPr wrap="square" lIns="91419" tIns="45710" rIns="91419" bIns="45710" anchor="ctr">
            <a:spAutoFit/>
          </a:bodyPr>
          <a:lstStyle/>
          <a:p>
            <a:pPr algn="just" defTabSz="912813" eaLnBrk="1" hangingPunct="1">
              <a:spcBef>
                <a:spcPct val="0"/>
              </a:spcBef>
              <a:buFont typeface="Wingdings" pitchFamily="2" charset="2"/>
              <a:buChar char="v"/>
            </a:pPr>
            <a:r>
              <a:rPr lang="en-GB" sz="1400" b="1" dirty="0" smtClean="0">
                <a:solidFill>
                  <a:srgbClr val="002060"/>
                </a:solidFill>
              </a:rPr>
              <a:t> The motorised tuning system were used to re-tune the RFQ accordingly  in order to maintain the original RF resonant frequency throughout  the time scale even while temperature rising. </a:t>
            </a:r>
          </a:p>
          <a:p>
            <a:pPr algn="just" defTabSz="912813" eaLnBrk="1" hangingPunct="1">
              <a:spcBef>
                <a:spcPct val="0"/>
              </a:spcBef>
              <a:buNone/>
            </a:pPr>
            <a:endParaRPr lang="en-GB" sz="1400" b="1" dirty="0">
              <a:solidFill>
                <a:srgbClr val="002060"/>
              </a:solidFill>
            </a:endParaRPr>
          </a:p>
          <a:p>
            <a:pPr algn="just" defTabSz="912813" eaLnBrk="1" hangingPunct="1">
              <a:spcBef>
                <a:spcPct val="0"/>
              </a:spcBef>
              <a:buFont typeface="Wingdings" pitchFamily="2" charset="2"/>
              <a:buChar char="v"/>
            </a:pPr>
            <a:r>
              <a:rPr lang="en-GB" sz="1400" b="1" dirty="0" smtClean="0">
                <a:solidFill>
                  <a:srgbClr val="002060"/>
                </a:solidFill>
              </a:rPr>
              <a:t> Tuner position were in move linearly with time to maintain constant phase difference between the two signals which preserving the original RFQ resonant frequency. </a:t>
            </a:r>
          </a:p>
          <a:p>
            <a:pPr algn="just" defTabSz="912813">
              <a:spcBef>
                <a:spcPct val="0"/>
              </a:spcBef>
              <a:buNone/>
            </a:pPr>
            <a:endParaRPr lang="en-GB" sz="1200" b="1" dirty="0" smtClean="0">
              <a:solidFill>
                <a:srgbClr val="002060"/>
              </a:solidFill>
            </a:endParaRPr>
          </a:p>
        </p:txBody>
      </p:sp>
      <p:sp>
        <p:nvSpPr>
          <p:cNvPr id="10" name="Rectangle 9"/>
          <p:cNvSpPr/>
          <p:nvPr/>
        </p:nvSpPr>
        <p:spPr>
          <a:xfrm>
            <a:off x="145166" y="1457254"/>
            <a:ext cx="3664786" cy="400110"/>
          </a:xfrm>
          <a:prstGeom prst="rect">
            <a:avLst/>
          </a:prstGeom>
        </p:spPr>
        <p:txBody>
          <a:bodyPr wrap="none">
            <a:spAutoFit/>
          </a:bodyPr>
          <a:lstStyle/>
          <a:p>
            <a:pPr defTabSz="912813" eaLnBrk="1" hangingPunct="1">
              <a:spcBef>
                <a:spcPct val="0"/>
              </a:spcBef>
            </a:pPr>
            <a:r>
              <a:rPr lang="en-GB" sz="2000" b="1" i="1" dirty="0" smtClean="0">
                <a:solidFill>
                  <a:srgbClr val="002060"/>
                </a:solidFill>
              </a:rPr>
              <a:t> Measurements and Results</a:t>
            </a:r>
            <a:endParaRPr lang="en-GB" sz="2000" b="1" i="1" dirty="0">
              <a:solidFill>
                <a:srgbClr val="002060"/>
              </a:solidFill>
            </a:endParaRPr>
          </a:p>
        </p:txBody>
      </p:sp>
      <p:pic>
        <p:nvPicPr>
          <p:cNvPr id="7" name="Picture 6" descr="Tuner Position graph2.GIF"/>
          <p:cNvPicPr>
            <a:picLocks noChangeAspect="1"/>
          </p:cNvPicPr>
          <p:nvPr/>
        </p:nvPicPr>
        <p:blipFill>
          <a:blip r:embed="rId2" cstate="print"/>
          <a:srcRect r="1867"/>
          <a:stretch>
            <a:fillRect/>
          </a:stretch>
        </p:blipFill>
        <p:spPr>
          <a:xfrm>
            <a:off x="1928794" y="3286124"/>
            <a:ext cx="4839600" cy="342177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1077937" y="571488"/>
            <a:ext cx="6923087" cy="1143000"/>
          </a:xfrm>
        </p:spPr>
        <p:txBody>
          <a:bodyPr/>
          <a:lstStyle/>
          <a:p>
            <a:pPr marL="685800" indent="-685800" eaLnBrk="1" hangingPunct="1"/>
            <a:r>
              <a:rPr lang="en-GB" u="sng" dirty="0" smtClean="0">
                <a:solidFill>
                  <a:srgbClr val="0070C0"/>
                </a:solidFill>
                <a:latin typeface="Algerian" pitchFamily="82" charset="0"/>
              </a:rPr>
              <a:t>the</a:t>
            </a:r>
            <a:r>
              <a:rPr lang="en-GB" u="sng" dirty="0" smtClean="0">
                <a:solidFill>
                  <a:srgbClr val="0070C0"/>
                </a:solidFill>
                <a:latin typeface="Algerian" pitchFamily="82" charset="0"/>
              </a:rPr>
              <a:t> </a:t>
            </a:r>
            <a:r>
              <a:rPr lang="en-GB" u="sng" dirty="0" smtClean="0">
                <a:solidFill>
                  <a:srgbClr val="0070C0"/>
                </a:solidFill>
                <a:latin typeface="Algerian" pitchFamily="82" charset="0"/>
              </a:rPr>
              <a:t>Tuning System</a:t>
            </a:r>
          </a:p>
        </p:txBody>
      </p:sp>
      <p:sp>
        <p:nvSpPr>
          <p:cNvPr id="23" name="Rectangle 500"/>
          <p:cNvSpPr>
            <a:spLocks noChangeArrowheads="1"/>
          </p:cNvSpPr>
          <p:nvPr/>
        </p:nvSpPr>
        <p:spPr bwMode="auto">
          <a:xfrm>
            <a:off x="142844" y="1841974"/>
            <a:ext cx="8858312" cy="1815862"/>
          </a:xfrm>
          <a:prstGeom prst="rect">
            <a:avLst/>
          </a:prstGeom>
          <a:noFill/>
          <a:ln w="12700" algn="ctr">
            <a:noFill/>
            <a:miter lim="800000"/>
            <a:headEnd/>
            <a:tailEnd/>
          </a:ln>
        </p:spPr>
        <p:txBody>
          <a:bodyPr wrap="square" lIns="91419" tIns="45710" rIns="91419" bIns="45710" anchor="ctr">
            <a:spAutoFit/>
          </a:bodyPr>
          <a:lstStyle/>
          <a:p>
            <a:pPr algn="just">
              <a:buFont typeface="Wingdings" pitchFamily="2" charset="2"/>
              <a:buChar char="v"/>
            </a:pPr>
            <a:r>
              <a:rPr lang="en-GB" sz="1400" b="1" dirty="0" smtClean="0">
                <a:solidFill>
                  <a:srgbClr val="002060"/>
                </a:solidFill>
              </a:rPr>
              <a:t> An </a:t>
            </a:r>
            <a:r>
              <a:rPr lang="en-GB" sz="1400" b="1" dirty="0">
                <a:solidFill>
                  <a:srgbClr val="002060"/>
                </a:solidFill>
              </a:rPr>
              <a:t>important mechanical design fact to keep in mind with the tuners is that the optimum region for the tuner </a:t>
            </a:r>
            <a:r>
              <a:rPr lang="en-GB" sz="1400" b="1" dirty="0" smtClean="0">
                <a:solidFill>
                  <a:srgbClr val="002060"/>
                </a:solidFill>
              </a:rPr>
              <a:t>position is </a:t>
            </a:r>
            <a:r>
              <a:rPr lang="en-GB" sz="1400" b="1" dirty="0">
                <a:solidFill>
                  <a:srgbClr val="002060"/>
                </a:solidFill>
              </a:rPr>
              <a:t>in the range where it just in line with the internal surface of the RFQ in order to get a good tuning sensitivity as well as minimum effect to the RFQ field and therefore the reflected power and the RFQ quality factor </a:t>
            </a:r>
            <a:r>
              <a:rPr lang="en-GB" sz="1400" b="1" dirty="0" smtClean="0">
                <a:solidFill>
                  <a:srgbClr val="002060"/>
                </a:solidFill>
              </a:rPr>
              <a:t>.</a:t>
            </a:r>
            <a:endParaRPr lang="en-GB" sz="1400" b="1" dirty="0">
              <a:solidFill>
                <a:srgbClr val="002060"/>
              </a:solidFill>
            </a:endParaRPr>
          </a:p>
          <a:p>
            <a:pPr algn="just" defTabSz="912813" eaLnBrk="1" hangingPunct="1">
              <a:spcBef>
                <a:spcPct val="0"/>
              </a:spcBef>
              <a:buNone/>
            </a:pPr>
            <a:endParaRPr lang="en-GB" sz="1400" b="1" dirty="0">
              <a:solidFill>
                <a:srgbClr val="002060"/>
              </a:solidFill>
            </a:endParaRPr>
          </a:p>
          <a:p>
            <a:pPr algn="just" defTabSz="912813" eaLnBrk="1" hangingPunct="1">
              <a:spcBef>
                <a:spcPct val="0"/>
              </a:spcBef>
              <a:buFont typeface="Wingdings" pitchFamily="2" charset="2"/>
              <a:buChar char="v"/>
            </a:pPr>
            <a:r>
              <a:rPr lang="en-GB" sz="1400" b="1" dirty="0" smtClean="0">
                <a:solidFill>
                  <a:srgbClr val="002060"/>
                </a:solidFill>
              </a:rPr>
              <a:t> In </a:t>
            </a:r>
            <a:r>
              <a:rPr lang="en-GB" sz="1400" b="1" dirty="0">
                <a:solidFill>
                  <a:srgbClr val="002060"/>
                </a:solidFill>
              </a:rPr>
              <a:t>the case that the tuner is far out from the surface, it would not have much tuning effect, on the other hand if it’s too far deep, it will affect the electric field of the RFQ and therefore will increase the reflected power as well as reducing the quality factor of the RFQ even if it’s in the resonant region.</a:t>
            </a:r>
            <a:endParaRPr lang="en-GB" sz="1200" b="1" dirty="0" smtClean="0">
              <a:solidFill>
                <a:srgbClr val="002060"/>
              </a:solidFill>
            </a:endParaRPr>
          </a:p>
        </p:txBody>
      </p:sp>
      <p:sp>
        <p:nvSpPr>
          <p:cNvPr id="10" name="Rectangle 9"/>
          <p:cNvSpPr/>
          <p:nvPr/>
        </p:nvSpPr>
        <p:spPr>
          <a:xfrm>
            <a:off x="145166" y="1457254"/>
            <a:ext cx="3664786" cy="400110"/>
          </a:xfrm>
          <a:prstGeom prst="rect">
            <a:avLst/>
          </a:prstGeom>
        </p:spPr>
        <p:txBody>
          <a:bodyPr wrap="none">
            <a:spAutoFit/>
          </a:bodyPr>
          <a:lstStyle/>
          <a:p>
            <a:pPr defTabSz="912813" eaLnBrk="1" hangingPunct="1">
              <a:spcBef>
                <a:spcPct val="0"/>
              </a:spcBef>
            </a:pPr>
            <a:r>
              <a:rPr lang="en-GB" sz="2000" b="1" i="1" dirty="0" smtClean="0">
                <a:solidFill>
                  <a:srgbClr val="002060"/>
                </a:solidFill>
              </a:rPr>
              <a:t> Measurements and Results</a:t>
            </a:r>
            <a:endParaRPr lang="en-GB" sz="2000" b="1" i="1" dirty="0">
              <a:solidFill>
                <a:srgbClr val="002060"/>
              </a:solidFill>
            </a:endParaRPr>
          </a:p>
        </p:txBody>
      </p:sp>
      <p:pic>
        <p:nvPicPr>
          <p:cNvPr id="6" name="Picture 5" descr="Tuner displacement.GIF"/>
          <p:cNvPicPr>
            <a:picLocks noChangeAspect="1"/>
          </p:cNvPicPr>
          <p:nvPr/>
        </p:nvPicPr>
        <p:blipFill>
          <a:blip r:embed="rId2" cstate="print"/>
          <a:stretch>
            <a:fillRect/>
          </a:stretch>
        </p:blipFill>
        <p:spPr>
          <a:xfrm>
            <a:off x="2285984" y="3759362"/>
            <a:ext cx="4143404" cy="302159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1077937" y="571488"/>
            <a:ext cx="6923087" cy="1143000"/>
          </a:xfrm>
        </p:spPr>
        <p:txBody>
          <a:bodyPr/>
          <a:lstStyle/>
          <a:p>
            <a:pPr marL="685800" indent="-685800" eaLnBrk="1" hangingPunct="1"/>
            <a:r>
              <a:rPr lang="en-GB" u="sng" dirty="0" smtClean="0">
                <a:solidFill>
                  <a:srgbClr val="0070C0"/>
                </a:solidFill>
                <a:latin typeface="Algerian" pitchFamily="82" charset="0"/>
              </a:rPr>
              <a:t>the</a:t>
            </a:r>
            <a:r>
              <a:rPr lang="en-GB" u="sng" dirty="0" smtClean="0">
                <a:solidFill>
                  <a:srgbClr val="0070C0"/>
                </a:solidFill>
                <a:latin typeface="Algerian" pitchFamily="82" charset="0"/>
              </a:rPr>
              <a:t> </a:t>
            </a:r>
            <a:r>
              <a:rPr lang="en-GB" u="sng" dirty="0" smtClean="0">
                <a:solidFill>
                  <a:srgbClr val="0070C0"/>
                </a:solidFill>
                <a:latin typeface="Algerian" pitchFamily="82" charset="0"/>
              </a:rPr>
              <a:t>Tuning System</a:t>
            </a:r>
          </a:p>
        </p:txBody>
      </p:sp>
      <p:sp>
        <p:nvSpPr>
          <p:cNvPr id="23" name="Rectangle 500"/>
          <p:cNvSpPr>
            <a:spLocks noChangeArrowheads="1"/>
          </p:cNvSpPr>
          <p:nvPr/>
        </p:nvSpPr>
        <p:spPr bwMode="auto">
          <a:xfrm>
            <a:off x="142844" y="1928802"/>
            <a:ext cx="8858312" cy="2462192"/>
          </a:xfrm>
          <a:prstGeom prst="rect">
            <a:avLst/>
          </a:prstGeom>
          <a:noFill/>
          <a:ln w="12700" algn="ctr">
            <a:noFill/>
            <a:miter lim="800000"/>
            <a:headEnd/>
            <a:tailEnd/>
          </a:ln>
        </p:spPr>
        <p:txBody>
          <a:bodyPr wrap="square" lIns="91419" tIns="45710" rIns="91419" bIns="45710" anchor="ctr">
            <a:spAutoFit/>
          </a:bodyPr>
          <a:lstStyle/>
          <a:p>
            <a:pPr algn="just">
              <a:buFont typeface="Wingdings" pitchFamily="2" charset="2"/>
              <a:buChar char="v"/>
            </a:pPr>
            <a:r>
              <a:rPr lang="en-GB" sz="1400" b="1" dirty="0" smtClean="0">
                <a:solidFill>
                  <a:srgbClr val="002060"/>
                </a:solidFill>
              </a:rPr>
              <a:t> An </a:t>
            </a:r>
            <a:r>
              <a:rPr lang="en-GB" sz="1400" b="1" dirty="0">
                <a:solidFill>
                  <a:srgbClr val="002060"/>
                </a:solidFill>
              </a:rPr>
              <a:t>automated tuning system has been built and tested on the FETS cold model RFQ. Measurements and results  presented showed that the resonant frequency been kept constant during a continues wave </a:t>
            </a:r>
            <a:r>
              <a:rPr lang="en-GB" sz="1400" b="1" dirty="0" smtClean="0">
                <a:solidFill>
                  <a:srgbClr val="002060"/>
                </a:solidFill>
              </a:rPr>
              <a:t>CW RF </a:t>
            </a:r>
            <a:r>
              <a:rPr lang="en-GB" sz="1400" b="1" dirty="0">
                <a:solidFill>
                  <a:srgbClr val="002060"/>
                </a:solidFill>
              </a:rPr>
              <a:t>power coupling at 60W during a period of time which would have caused considerable frequency shifting due to RFQ temperature increment if the tuning system was not in use.</a:t>
            </a:r>
          </a:p>
          <a:p>
            <a:pPr algn="just" defTabSz="912813" eaLnBrk="1" hangingPunct="1">
              <a:spcBef>
                <a:spcPct val="0"/>
              </a:spcBef>
              <a:buNone/>
            </a:pPr>
            <a:endParaRPr lang="en-GB" sz="1400" b="1" dirty="0">
              <a:solidFill>
                <a:srgbClr val="002060"/>
              </a:solidFill>
            </a:endParaRPr>
          </a:p>
          <a:p>
            <a:pPr algn="just" defTabSz="912813" eaLnBrk="1" hangingPunct="1">
              <a:spcBef>
                <a:spcPct val="0"/>
              </a:spcBef>
              <a:buFont typeface="Wingdings" pitchFamily="2" charset="2"/>
              <a:buChar char="v"/>
            </a:pPr>
            <a:r>
              <a:rPr lang="en-GB" sz="1400" b="1" dirty="0" smtClean="0">
                <a:solidFill>
                  <a:srgbClr val="002060"/>
                </a:solidFill>
              </a:rPr>
              <a:t> CW RF signal is not the case for the real system power, therefore, an improvement to the current system need to be applied in order to make possible to detect the phase deference and give enough time to the stepper motor to respond to the output to maintain the RF frequency.</a:t>
            </a:r>
          </a:p>
          <a:p>
            <a:pPr algn="just" defTabSz="912813" eaLnBrk="1" hangingPunct="1">
              <a:spcBef>
                <a:spcPct val="0"/>
              </a:spcBef>
              <a:buFont typeface="Wingdings" pitchFamily="2" charset="2"/>
              <a:buChar char="v"/>
            </a:pPr>
            <a:endParaRPr lang="en-GB" sz="1400" b="1" dirty="0">
              <a:solidFill>
                <a:srgbClr val="002060"/>
              </a:solidFill>
            </a:endParaRPr>
          </a:p>
          <a:p>
            <a:pPr algn="just" defTabSz="912813" eaLnBrk="1" hangingPunct="1">
              <a:spcBef>
                <a:spcPct val="0"/>
              </a:spcBef>
              <a:buFont typeface="Wingdings" pitchFamily="2" charset="2"/>
              <a:buChar char="v"/>
            </a:pPr>
            <a:r>
              <a:rPr lang="en-GB" sz="1400" b="1" dirty="0" smtClean="0">
                <a:solidFill>
                  <a:srgbClr val="002060"/>
                </a:solidFill>
              </a:rPr>
              <a:t> Suggested scenario is to expand the RF pulse signal throughout the “no pulse time” to give a continuous output to the phase detector circuit. </a:t>
            </a:r>
            <a:endParaRPr lang="en-GB" sz="1200" b="1" dirty="0" smtClean="0">
              <a:solidFill>
                <a:srgbClr val="002060"/>
              </a:solidFill>
            </a:endParaRPr>
          </a:p>
        </p:txBody>
      </p:sp>
      <p:sp>
        <p:nvSpPr>
          <p:cNvPr id="10" name="Rectangle 9"/>
          <p:cNvSpPr/>
          <p:nvPr/>
        </p:nvSpPr>
        <p:spPr>
          <a:xfrm>
            <a:off x="145166" y="1457254"/>
            <a:ext cx="5418471" cy="400110"/>
          </a:xfrm>
          <a:prstGeom prst="rect">
            <a:avLst/>
          </a:prstGeom>
        </p:spPr>
        <p:txBody>
          <a:bodyPr wrap="none">
            <a:spAutoFit/>
          </a:bodyPr>
          <a:lstStyle/>
          <a:p>
            <a:pPr defTabSz="912813" eaLnBrk="1" hangingPunct="1">
              <a:spcBef>
                <a:spcPct val="0"/>
              </a:spcBef>
            </a:pPr>
            <a:r>
              <a:rPr lang="en-GB" sz="2000" b="1" i="1" dirty="0" smtClean="0">
                <a:solidFill>
                  <a:srgbClr val="002060"/>
                </a:solidFill>
              </a:rPr>
              <a:t> Conclusions and Required Improvements</a:t>
            </a:r>
            <a:endParaRPr lang="en-GB" sz="2000" b="1" i="1" dirty="0">
              <a:solidFill>
                <a:srgbClr val="00206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ETS template">
  <a:themeElements>
    <a:clrScheme name="FETS 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fontScheme name="FET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FET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ET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ET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ET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ET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ET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ET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ET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ET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ET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ET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ET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FETS 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FETS template</Template>
  <TotalTime>4103</TotalTime>
  <Words>1124</Words>
  <Application>Microsoft Office PowerPoint</Application>
  <PresentationFormat>On-screen Show (4:3)</PresentationFormat>
  <Paragraphs>193</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FETS template</vt:lpstr>
      <vt:lpstr>MEBT Tuning System and Amplifiers</vt:lpstr>
      <vt:lpstr>The Tuning System</vt:lpstr>
      <vt:lpstr>THe Tuning System</vt:lpstr>
      <vt:lpstr>The Tuning System</vt:lpstr>
      <vt:lpstr>The Tuning System</vt:lpstr>
      <vt:lpstr>The Tuning System</vt:lpstr>
      <vt:lpstr>the Tuning System</vt:lpstr>
      <vt:lpstr>the Tuning System</vt:lpstr>
      <vt:lpstr>the Tuning System</vt:lpstr>
      <vt:lpstr>DB Power Amplifiers</vt:lpstr>
      <vt:lpstr>DB Power Amplifiers</vt:lpstr>
      <vt:lpstr>DB Power Amplifiers</vt:lpstr>
      <vt:lpstr>PowerPoint Presentation</vt:lpstr>
      <vt:lpstr>The End…</vt:lpstr>
    </vt:vector>
  </TitlesOfParts>
  <Company>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dal201</dc:creator>
  <cp:lastModifiedBy>Alsari, Saad</cp:lastModifiedBy>
  <cp:revision>154</cp:revision>
  <dcterms:created xsi:type="dcterms:W3CDTF">2007-05-15T14:06:15Z</dcterms:created>
  <dcterms:modified xsi:type="dcterms:W3CDTF">2013-08-23T15:24:36Z</dcterms:modified>
</cp:coreProperties>
</file>