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72" r:id="rId4"/>
    <p:sldId id="273" r:id="rId5"/>
    <p:sldId id="256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729" autoAdjust="0"/>
  </p:normalViewPr>
  <p:slideViewPr>
    <p:cSldViewPr showGuides="1">
      <p:cViewPr varScale="1">
        <p:scale>
          <a:sx n="89" d="100"/>
          <a:sy n="89" d="100"/>
        </p:scale>
        <p:origin x="-948" y="-108"/>
      </p:cViewPr>
      <p:guideLst>
        <p:guide orient="horz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3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  <a:alpha val="9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0013" y="6642100"/>
            <a:ext cx="25669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 b="1" smtClean="0">
                <a:latin typeface="Calibri" pitchFamily="34" charset="0"/>
              </a:rPr>
              <a:t>christoph.gabor@stfc.ac.uk 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495800" y="6629400"/>
            <a:ext cx="4548188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400" b="1" dirty="0" smtClean="0">
                <a:latin typeface="Calibri" pitchFamily="34" charset="0"/>
              </a:rPr>
              <a:t>FETS meeting @ RAL,  14</a:t>
            </a:r>
            <a:r>
              <a:rPr lang="en-GB" altLang="en-US" sz="1400" b="1" baseline="30000" dirty="0" smtClean="0">
                <a:latin typeface="Calibri" pitchFamily="34" charset="0"/>
              </a:rPr>
              <a:t>th</a:t>
            </a:r>
            <a:r>
              <a:rPr lang="en-GB" altLang="en-US" sz="1400" b="1" dirty="0" smtClean="0">
                <a:latin typeface="Calibri" pitchFamily="34" charset="0"/>
              </a:rPr>
              <a:t> May 2014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DB2B-034A-4E14-AD7E-DD304D818AD3}" type="datetimeFigureOut">
              <a:rPr lang="en-US"/>
              <a:pPr>
                <a:defRPr/>
              </a:pPr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9703-440F-432C-AF5D-EB5742663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F2BAF-1591-48F4-A932-67346E93B5FB}" type="datetimeFigureOut">
              <a:rPr lang="en-US"/>
              <a:pPr>
                <a:defRPr/>
              </a:pPr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4FF69F-1CF2-4F81-A4E6-C1213459E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2311459" cy="221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2362200"/>
            <a:ext cx="2311459" cy="221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653065"/>
            <a:ext cx="2311459" cy="221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438400" y="1430117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r>
              <a:rPr lang="en-GB" altLang="en-US" dirty="0" smtClean="0"/>
              <a:t>Sector mag. 11A</a:t>
            </a:r>
          </a:p>
          <a:p>
            <a:r>
              <a:rPr lang="en-GB" altLang="en-US" dirty="0" err="1" smtClean="0"/>
              <a:t>U_ext</a:t>
            </a:r>
            <a:r>
              <a:rPr lang="en-GB" altLang="en-US" dirty="0" smtClean="0"/>
              <a:t> 18kV</a:t>
            </a:r>
          </a:p>
          <a:p>
            <a:endParaRPr lang="en-GB" altLang="en-US" sz="500" dirty="0" smtClean="0"/>
          </a:p>
          <a:p>
            <a:r>
              <a:rPr lang="en-GB" altLang="en-US" sz="500" dirty="0" smtClean="0"/>
              <a:t>(2014-04-25.spe)</a:t>
            </a:r>
            <a:endParaRPr lang="en-GB" altLang="en-US" sz="5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34768" y="13305"/>
            <a:ext cx="25420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GB" altLang="en-US" dirty="0" smtClean="0"/>
              <a:t>All data taken at 65kV</a:t>
            </a:r>
            <a:endParaRPr lang="en-GB" altLang="en-US" sz="5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38400" y="3863411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r>
              <a:rPr lang="en-GB" altLang="en-US" dirty="0" smtClean="0"/>
              <a:t>Sector mag. 13A</a:t>
            </a:r>
          </a:p>
          <a:p>
            <a:r>
              <a:rPr lang="en-GB" altLang="en-US" dirty="0" err="1" smtClean="0"/>
              <a:t>U_ext</a:t>
            </a:r>
            <a:r>
              <a:rPr lang="en-GB" altLang="en-US" dirty="0" smtClean="0"/>
              <a:t>  21kV</a:t>
            </a:r>
          </a:p>
          <a:p>
            <a:endParaRPr lang="en-GB" altLang="en-US" sz="500" dirty="0" smtClean="0"/>
          </a:p>
          <a:p>
            <a:r>
              <a:rPr lang="en-GB" altLang="en-US" sz="500" dirty="0" smtClean="0"/>
              <a:t>(2014-04-39.spe)</a:t>
            </a:r>
            <a:endParaRPr lang="en-GB" altLang="en-US" sz="5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362200" y="6019800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r>
              <a:rPr lang="en-GB" altLang="en-US" dirty="0" smtClean="0"/>
              <a:t>Sector mag. 15A</a:t>
            </a:r>
          </a:p>
          <a:p>
            <a:r>
              <a:rPr lang="en-GB" altLang="en-US" dirty="0" err="1" smtClean="0"/>
              <a:t>U_ext</a:t>
            </a:r>
            <a:r>
              <a:rPr lang="en-GB" altLang="en-US" dirty="0" smtClean="0"/>
              <a:t> 22kV</a:t>
            </a:r>
          </a:p>
          <a:p>
            <a:endParaRPr lang="en-GB" altLang="en-US" sz="500" dirty="0" smtClean="0"/>
          </a:p>
          <a:p>
            <a:r>
              <a:rPr lang="en-GB" altLang="en-US" sz="500" dirty="0" smtClean="0"/>
              <a:t>(2014-04-50.spe)</a:t>
            </a:r>
            <a:endParaRPr lang="en-GB" altLang="en-US" sz="5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2890285" cy="20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0715" y="2364505"/>
            <a:ext cx="2890285" cy="20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915" y="4800600"/>
            <a:ext cx="2890285" cy="20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244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15875" y="0"/>
            <a:ext cx="9159875" cy="533400"/>
          </a:xfrm>
          <a:solidFill>
            <a:srgbClr val="0000CC"/>
          </a:solidFill>
        </p:spPr>
        <p:txBody>
          <a:bodyPr lIns="72000" tIns="36000" rIns="72000" bIns="36000"/>
          <a:lstStyle/>
          <a:p>
            <a:pPr algn="l" eaLnBrk="1" hangingPunct="1">
              <a:defRPr/>
            </a:pPr>
            <a:r>
              <a:rPr lang="en-GB" sz="3000" b="1" dirty="0" smtClean="0">
                <a:solidFill>
                  <a:schemeClr val="bg1"/>
                </a:solidFill>
                <a:latin typeface="+mn-lt"/>
              </a:rPr>
              <a:t>  11A, 18kV ext. voltage</a:t>
            </a:r>
          </a:p>
        </p:txBody>
      </p:sp>
      <p:pic>
        <p:nvPicPr>
          <p:cNvPr id="8" name="Picture 7" descr="640-V_130_080_220_11A-18k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990600"/>
            <a:ext cx="4495800" cy="5001028"/>
          </a:xfrm>
          <a:prstGeom prst="rect">
            <a:avLst/>
          </a:prstGeom>
        </p:spPr>
      </p:pic>
      <p:pic>
        <p:nvPicPr>
          <p:cNvPr id="9" name="Picture 8" descr="641-H_130_080_220_11A-18k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495800" cy="50010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15875" y="0"/>
            <a:ext cx="9159875" cy="533400"/>
          </a:xfrm>
          <a:solidFill>
            <a:srgbClr val="0000CC"/>
          </a:solidFill>
        </p:spPr>
        <p:txBody>
          <a:bodyPr lIns="72000" tIns="36000" rIns="72000" bIns="36000"/>
          <a:lstStyle/>
          <a:p>
            <a:pPr algn="l" eaLnBrk="1" hangingPunct="1">
              <a:defRPr/>
            </a:pPr>
            <a:r>
              <a:rPr lang="en-GB" sz="3000" b="1" dirty="0" smtClean="0">
                <a:solidFill>
                  <a:schemeClr val="bg1"/>
                </a:solidFill>
                <a:latin typeface="+mn-lt"/>
              </a:rPr>
              <a:t>  13A, 21kV ext. voltage</a:t>
            </a:r>
          </a:p>
        </p:txBody>
      </p:sp>
      <p:pic>
        <p:nvPicPr>
          <p:cNvPr id="3" name="Picture 2" descr="638-H_130_080_220_13A-21k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1352"/>
            <a:ext cx="4502469" cy="5008448"/>
          </a:xfrm>
          <a:prstGeom prst="rect">
            <a:avLst/>
          </a:prstGeom>
        </p:spPr>
      </p:pic>
      <p:pic>
        <p:nvPicPr>
          <p:cNvPr id="4" name="Picture 3" descr="639-V_130_080_220_13A-21k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1531" y="1011352"/>
            <a:ext cx="4502469" cy="5008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15875" y="0"/>
            <a:ext cx="9159875" cy="533400"/>
          </a:xfrm>
          <a:solidFill>
            <a:srgbClr val="0000CC"/>
          </a:solidFill>
        </p:spPr>
        <p:txBody>
          <a:bodyPr lIns="72000" tIns="36000" rIns="72000" bIns="36000"/>
          <a:lstStyle/>
          <a:p>
            <a:pPr algn="l" eaLnBrk="1" hangingPunct="1">
              <a:defRPr/>
            </a:pPr>
            <a:r>
              <a:rPr lang="en-GB" sz="3000" b="1" dirty="0" smtClean="0">
                <a:solidFill>
                  <a:schemeClr val="bg1"/>
                </a:solidFill>
                <a:latin typeface="+mn-lt"/>
              </a:rPr>
              <a:t>  15A, 22kV ext. voltage</a:t>
            </a:r>
          </a:p>
        </p:txBody>
      </p:sp>
      <p:pic>
        <p:nvPicPr>
          <p:cNvPr id="3" name="Picture 2" descr="642-H_130_080_220_15A-22k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4524783" cy="5033269"/>
          </a:xfrm>
          <a:prstGeom prst="rect">
            <a:avLst/>
          </a:prstGeom>
        </p:spPr>
      </p:pic>
      <p:pic>
        <p:nvPicPr>
          <p:cNvPr id="4" name="Picture 3" descr="643-V_130_080_220_15A-22k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9217" y="990600"/>
            <a:ext cx="4524783" cy="50332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15875" y="0"/>
            <a:ext cx="9159875" cy="533400"/>
          </a:xfrm>
          <a:solidFill>
            <a:srgbClr val="0000CC"/>
          </a:solidFill>
        </p:spPr>
        <p:txBody>
          <a:bodyPr lIns="72000" tIns="36000" rIns="72000" bIns="36000"/>
          <a:lstStyle/>
          <a:p>
            <a:pPr algn="l" eaLnBrk="1" hangingPunct="1">
              <a:defRPr/>
            </a:pPr>
            <a:r>
              <a:rPr lang="en-GB" sz="3000" b="1" dirty="0" smtClean="0">
                <a:solidFill>
                  <a:schemeClr val="bg1"/>
                </a:solidFill>
                <a:latin typeface="+mn-lt"/>
              </a:rPr>
              <a:t>Highest measured current – Narrow extraction (Chinese).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899197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15875" y="0"/>
            <a:ext cx="9159875" cy="533400"/>
          </a:xfrm>
          <a:solidFill>
            <a:srgbClr val="0000CC"/>
          </a:solidFill>
        </p:spPr>
        <p:txBody>
          <a:bodyPr lIns="72000" tIns="36000" rIns="72000" bIns="36000"/>
          <a:lstStyle/>
          <a:p>
            <a:pPr algn="l" eaLnBrk="1" hangingPunct="1">
              <a:defRPr/>
            </a:pPr>
            <a:r>
              <a:rPr lang="en-GB" sz="3000" b="1" dirty="0" smtClean="0">
                <a:solidFill>
                  <a:schemeClr val="bg1"/>
                </a:solidFill>
                <a:latin typeface="+mn-lt"/>
              </a:rPr>
              <a:t>Table of </a:t>
            </a:r>
            <a:r>
              <a:rPr lang="en-GB" sz="3000" b="1" dirty="0" err="1" smtClean="0">
                <a:solidFill>
                  <a:schemeClr val="bg1"/>
                </a:solidFill>
                <a:latin typeface="+mn-lt"/>
              </a:rPr>
              <a:t>rms</a:t>
            </a:r>
            <a:r>
              <a:rPr lang="en-GB" sz="3000" b="1" dirty="0" smtClean="0">
                <a:solidFill>
                  <a:schemeClr val="bg1"/>
                </a:solidFill>
                <a:latin typeface="+mn-lt"/>
              </a:rPr>
              <a:t>-emittance and </a:t>
            </a:r>
            <a:r>
              <a:rPr lang="en-GB" sz="3000" b="1" dirty="0" err="1" smtClean="0">
                <a:solidFill>
                  <a:schemeClr val="bg1"/>
                </a:solidFill>
                <a:latin typeface="+mn-lt"/>
              </a:rPr>
              <a:t>twiss</a:t>
            </a:r>
            <a:r>
              <a:rPr lang="en-GB" sz="3000" b="1" dirty="0" smtClean="0">
                <a:solidFill>
                  <a:schemeClr val="bg1"/>
                </a:solidFill>
                <a:latin typeface="+mn-lt"/>
              </a:rPr>
              <a:t> parameters. </a:t>
            </a:r>
            <a:endParaRPr lang="en-GB" sz="30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371600"/>
          <a:ext cx="83058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415290"/>
                <a:gridCol w="2419350"/>
                <a:gridCol w="2148840"/>
                <a:gridCol w="1661160"/>
              </a:tblGrid>
              <a:tr h="558800">
                <a:tc>
                  <a:txBody>
                    <a:bodyPr/>
                    <a:lstStyle/>
                    <a:p>
                      <a:r>
                        <a:rPr lang="en-GB" dirty="0" smtClean="0"/>
                        <a:t>11A,  18kV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rms-emi</a:t>
                      </a:r>
                      <a:r>
                        <a:rPr lang="en-GB" dirty="0" smtClean="0"/>
                        <a:t>,</a:t>
                      </a:r>
                      <a:r>
                        <a:rPr lang="en-GB" baseline="0" dirty="0" smtClean="0"/>
                        <a:t> norm</a:t>
                      </a:r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3.45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alpha-</a:t>
                      </a:r>
                      <a:r>
                        <a:rPr lang="en-GB" dirty="0" err="1" smtClean="0"/>
                        <a:t>twiss</a:t>
                      </a:r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0.428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beta-</a:t>
                      </a:r>
                      <a:r>
                        <a:rPr lang="en-GB" dirty="0" err="1" smtClean="0"/>
                        <a:t>twiss</a:t>
                      </a:r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0.359</a:t>
                      </a:r>
                      <a:endParaRPr lang="en-GB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-0.078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0.176</a:t>
                      </a:r>
                      <a:endParaRPr lang="en-GB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GB" dirty="0" smtClean="0"/>
                        <a:t>13A,</a:t>
                      </a:r>
                      <a:r>
                        <a:rPr lang="en-GB" baseline="0" dirty="0" smtClean="0"/>
                        <a:t>  21kV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1.079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0.352</a:t>
                      </a:r>
                      <a:endParaRPr lang="en-GB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1.996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0.246</a:t>
                      </a:r>
                      <a:endParaRPr lang="en-GB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GB" dirty="0" smtClean="0"/>
                        <a:t>15A,  22kV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3.208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0.778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0.387</a:t>
                      </a:r>
                      <a:endParaRPr lang="en-GB" dirty="0"/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0.159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108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  11A, 18kV ext. voltage</vt:lpstr>
      <vt:lpstr>  13A, 21kV ext. voltage</vt:lpstr>
      <vt:lpstr>  15A, 22kV ext. voltage</vt:lpstr>
      <vt:lpstr>Highest measured current – Narrow extraction (Chinese). </vt:lpstr>
      <vt:lpstr>Table of rms-emittance and twiss parameters.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Gabor, Christoph (STFC,RAL,AST)</dc:creator>
  <cp:lastModifiedBy>xvg62935</cp:lastModifiedBy>
  <cp:revision>16</cp:revision>
  <dcterms:created xsi:type="dcterms:W3CDTF">2006-08-16T00:00:00Z</dcterms:created>
  <dcterms:modified xsi:type="dcterms:W3CDTF">2014-05-14T10:22:22Z</dcterms:modified>
</cp:coreProperties>
</file>