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2"/>
  </p:notesMasterIdLst>
  <p:sldIdLst>
    <p:sldId id="256" r:id="rId2"/>
    <p:sldId id="417" r:id="rId3"/>
    <p:sldId id="433" r:id="rId4"/>
    <p:sldId id="434" r:id="rId5"/>
    <p:sldId id="418" r:id="rId6"/>
    <p:sldId id="435" r:id="rId7"/>
    <p:sldId id="436" r:id="rId8"/>
    <p:sldId id="429" r:id="rId9"/>
    <p:sldId id="437" r:id="rId10"/>
    <p:sldId id="438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3366CC"/>
    <a:srgbClr val="FF0000"/>
    <a:srgbClr val="0000CC"/>
    <a:srgbClr val="FF9900"/>
    <a:srgbClr val="00CC00"/>
    <a:srgbClr val="99FF33"/>
    <a:srgbClr val="CCCC00"/>
    <a:srgbClr val="FFFF00"/>
    <a:srgbClr val="66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523" autoAdjust="0"/>
  </p:normalViewPr>
  <p:slideViewPr>
    <p:cSldViewPr>
      <p:cViewPr>
        <p:scale>
          <a:sx n="100" d="100"/>
          <a:sy n="100" d="100"/>
        </p:scale>
        <p:origin x="-516" y="9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A3F501B1-50BE-42D3-BCF9-38A1B7DCA6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57439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FC PP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8" y="3175"/>
            <a:ext cx="9151938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ISIS-04 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1484313"/>
            <a:ext cx="1719262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the_warwick_uni_blu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2000" y="187325"/>
            <a:ext cx="18526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astec logo3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5E2E8"/>
              </a:clrFrom>
              <a:clrTo>
                <a:srgbClr val="F5E2E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182563"/>
            <a:ext cx="14573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etsi_debilbao_logo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1052513"/>
            <a:ext cx="1871662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imperial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5750" y="977900"/>
            <a:ext cx="16541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76250"/>
            <a:ext cx="2057400" cy="590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019800" cy="590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5578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5578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5578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5578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 userDrawn="1"/>
        </p:nvSpPr>
        <p:spPr bwMode="auto">
          <a:xfrm>
            <a:off x="0" y="0"/>
            <a:ext cx="9144000" cy="792163"/>
          </a:xfrm>
          <a:prstGeom prst="rect">
            <a:avLst/>
          </a:prstGeom>
          <a:solidFill>
            <a:srgbClr val="E7E7E7"/>
          </a:solidFill>
          <a:ln w="9525" algn="ctr">
            <a:solidFill>
              <a:srgbClr val="E7E7E7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endParaRPr lang="en-US"/>
          </a:p>
        </p:txBody>
      </p:sp>
      <p:pic>
        <p:nvPicPr>
          <p:cNvPr id="1027" name="Picture 3" descr="ISIS-04 CMYK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21263" y="188913"/>
            <a:ext cx="12065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9" descr="astec logo3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5E2E8"/>
              </a:clrFrom>
              <a:clrTo>
                <a:srgbClr val="F5E2E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7100" y="109538"/>
            <a:ext cx="11684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0" descr="the_warwick_uni_blue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162675" y="44450"/>
            <a:ext cx="16494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3" descr="etsi_debilbao_logo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67625" y="0"/>
            <a:ext cx="1439863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4" descr="stfc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44450"/>
            <a:ext cx="2201863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Line 16"/>
          <p:cNvSpPr>
            <a:spLocks noChangeShapeType="1"/>
          </p:cNvSpPr>
          <p:nvPr userDrawn="1"/>
        </p:nvSpPr>
        <p:spPr bwMode="auto">
          <a:xfrm>
            <a:off x="0" y="790575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1033" name="Picture 17" descr="imperial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381375" y="188913"/>
            <a:ext cx="1512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62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5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5578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28625" y="2451100"/>
            <a:ext cx="8286750" cy="2478088"/>
          </a:xfrm>
        </p:spPr>
        <p:txBody>
          <a:bodyPr/>
          <a:lstStyle/>
          <a:p>
            <a:pPr eaLnBrk="1" hangingPunct="1"/>
            <a:r>
              <a:rPr lang="en-GB" b="1" dirty="0" smtClean="0"/>
              <a:t>RF System Updates</a:t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endParaRPr lang="en-GB" sz="2400" b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403350" y="5013325"/>
            <a:ext cx="6400800" cy="1223963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GB" sz="2400" dirty="0" smtClean="0"/>
              <a:t>By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GB" sz="2400" dirty="0" smtClean="0"/>
              <a:t>Saad Alsari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GB" sz="2400" dirty="0" smtClean="0"/>
              <a:t>08 May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55780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Bradley Hand ITC" pitchFamily="66" charset="0"/>
                <a:ea typeface="+mj-ea"/>
                <a:cs typeface="+mj-cs"/>
              </a:rPr>
              <a:t>Orders and quotations</a:t>
            </a:r>
            <a:endParaRPr kumimoji="0" lang="en-GB" sz="3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radley Hand ITC" pitchFamily="66" charset="0"/>
              <a:ea typeface="+mj-ea"/>
              <a:cs typeface="+mj-cs"/>
            </a:endParaRPr>
          </a:p>
        </p:txBody>
      </p:sp>
      <p:pic>
        <p:nvPicPr>
          <p:cNvPr id="9" name="Content Placeholder 8" descr="load phot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4320480" cy="3240360"/>
          </a:xfrm>
        </p:spPr>
      </p:pic>
      <p:pic>
        <p:nvPicPr>
          <p:cNvPr id="10" name="Picture 9" descr="load phot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412776"/>
            <a:ext cx="4296477" cy="3222358"/>
          </a:xfrm>
          <a:prstGeom prst="rect">
            <a:avLst/>
          </a:prstGeom>
        </p:spPr>
      </p:pic>
      <p:pic>
        <p:nvPicPr>
          <p:cNvPr id="11" name="Picture 10" descr="load photo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759619"/>
            <a:ext cx="2952328" cy="19817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520" y="4725144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150 Watts Load</a:t>
            </a:r>
          </a:p>
          <a:p>
            <a:endParaRPr lang="en-GB" sz="2000" dirty="0" smtClean="0"/>
          </a:p>
          <a:p>
            <a:r>
              <a:rPr lang="en-GB" sz="2000" dirty="0" smtClean="0"/>
              <a:t>£53.88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228184" y="5733256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60 Watts Load</a:t>
            </a:r>
          </a:p>
          <a:p>
            <a:endParaRPr lang="en-GB" sz="2000" dirty="0" smtClean="0"/>
          </a:p>
          <a:p>
            <a:r>
              <a:rPr lang="en-GB" sz="2000" dirty="0" smtClean="0"/>
              <a:t>£32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="" val="98829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54868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Bradley Hand ITC" pitchFamily="66" charset="0"/>
                <a:ea typeface="+mj-ea"/>
                <a:cs typeface="+mj-cs"/>
              </a:rPr>
              <a:t>Circulator</a:t>
            </a:r>
            <a:r>
              <a:rPr lang="en-GB" sz="3600" b="1" kern="0" dirty="0" smtClean="0">
                <a:solidFill>
                  <a:schemeClr val="accent2">
                    <a:lumMod val="50000"/>
                  </a:schemeClr>
                </a:solidFill>
                <a:latin typeface="Bradley Hand ITC" pitchFamily="66" charset="0"/>
                <a:ea typeface="+mj-ea"/>
                <a:cs typeface="+mj-cs"/>
              </a:rPr>
              <a:t> 60 Watts Test Plan</a:t>
            </a:r>
            <a:endParaRPr kumimoji="0" lang="en-GB" sz="3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radley Hand ITC" pitchFamily="66" charset="0"/>
              <a:ea typeface="+mj-ea"/>
              <a:cs typeface="+mj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36504"/>
          </a:xfrm>
        </p:spPr>
        <p:txBody>
          <a:bodyPr/>
          <a:lstStyle/>
          <a:p>
            <a:pPr>
              <a:buFont typeface="+mj-lt"/>
              <a:buAutoNum type="arabicPeriod"/>
            </a:pPr>
            <a:endParaRPr lang="en-GB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en-GB" sz="1400" b="1" dirty="0" smtClean="0">
                <a:solidFill>
                  <a:schemeClr val="accent2">
                    <a:lumMod val="50000"/>
                  </a:schemeClr>
                </a:solidFill>
              </a:rPr>
              <a:t>The Signal generator and the 60 W amplifier would be collected from Imperial and installed at R8</a:t>
            </a:r>
          </a:p>
          <a:p>
            <a:pPr>
              <a:buFont typeface="+mj-lt"/>
              <a:buAutoNum type="arabicPeriod"/>
            </a:pPr>
            <a:endParaRPr lang="en-GB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en-GB" sz="1400" b="1" dirty="0" smtClean="0">
                <a:solidFill>
                  <a:schemeClr val="accent2">
                    <a:lumMod val="50000"/>
                  </a:schemeClr>
                </a:solidFill>
              </a:rPr>
              <a:t>C</a:t>
            </a:r>
            <a:r>
              <a:rPr lang="en-GB" sz="1400" b="1" dirty="0" smtClean="0">
                <a:solidFill>
                  <a:schemeClr val="accent2">
                    <a:lumMod val="50000"/>
                  </a:schemeClr>
                </a:solidFill>
              </a:rPr>
              <a:t>irculator  test  with the 60W power in to be performed testing the circulator performance with similar signal of the FETS RF system</a:t>
            </a:r>
            <a:endParaRPr lang="en-GB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endParaRPr lang="en-GB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en-GB" sz="1400" b="1" dirty="0" smtClean="0">
                <a:solidFill>
                  <a:schemeClr val="accent2">
                    <a:lumMod val="50000"/>
                  </a:schemeClr>
                </a:solidFill>
              </a:rPr>
              <a:t>Would need to use Directional couplers in order to investigate the power rates of forwarded and reflected power.</a:t>
            </a:r>
            <a:endParaRPr lang="en-GB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endParaRPr lang="en-GB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en-GB" sz="1400" b="1" dirty="0" smtClean="0">
                <a:solidFill>
                  <a:schemeClr val="accent2">
                    <a:lumMod val="50000"/>
                  </a:schemeClr>
                </a:solidFill>
              </a:rPr>
              <a:t>Dump loads been purchased recently as it would be needed in the 60W testing procedures</a:t>
            </a:r>
          </a:p>
          <a:p>
            <a:pPr>
              <a:buFont typeface="+mj-lt"/>
              <a:buAutoNum type="arabicPeriod"/>
            </a:pPr>
            <a:endParaRPr lang="en-GB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en-GB" sz="1400" b="1" dirty="0" smtClean="0">
                <a:solidFill>
                  <a:schemeClr val="accent2">
                    <a:lumMod val="50000"/>
                  </a:schemeClr>
                </a:solidFill>
              </a:rPr>
              <a:t>Testing plan need to be discussed to confirm required outcomes and results</a:t>
            </a:r>
            <a:endParaRPr lang="en-GB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endParaRPr lang="en-GB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en-GB" sz="1400" b="1" dirty="0" smtClean="0">
                <a:solidFill>
                  <a:schemeClr val="accent2">
                    <a:lumMod val="50000"/>
                  </a:schemeClr>
                </a:solidFill>
              </a:rPr>
              <a:t>Results of the test should be available in a fairly short time as all the settings and boxes with </a:t>
            </a:r>
            <a:r>
              <a:rPr lang="en-GB" sz="1400" b="1" dirty="0" smtClean="0">
                <a:solidFill>
                  <a:schemeClr val="accent2">
                    <a:lumMod val="50000"/>
                  </a:schemeClr>
                </a:solidFill>
              </a:rPr>
              <a:t>good </a:t>
            </a:r>
            <a:r>
              <a:rPr lang="en-GB" sz="1400" b="1" dirty="0" smtClean="0">
                <a:solidFill>
                  <a:schemeClr val="accent2">
                    <a:lumMod val="50000"/>
                  </a:schemeClr>
                </a:solidFill>
              </a:rPr>
              <a:t>transmission and reflection rates are in place</a:t>
            </a:r>
            <a:endParaRPr lang="en-GB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endParaRPr lang="en-GB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endParaRPr lang="en-GB" sz="14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endParaRPr lang="en-GB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endParaRPr lang="en-GB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GB" sz="1400" b="1" dirty="0">
              <a:solidFill>
                <a:srgbClr val="0000CC"/>
              </a:solidFill>
            </a:endParaRPr>
          </a:p>
          <a:p>
            <a:endParaRPr lang="en-GB" sz="1400" b="1" dirty="0" smtClean="0">
              <a:solidFill>
                <a:srgbClr val="0000CC"/>
              </a:solidFill>
            </a:endParaRPr>
          </a:p>
          <a:p>
            <a:endParaRPr lang="en-GB" sz="1400" b="1" dirty="0">
              <a:solidFill>
                <a:srgbClr val="0000CC"/>
              </a:solidFill>
            </a:endParaRPr>
          </a:p>
          <a:p>
            <a:endParaRPr lang="en-GB" sz="1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62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mage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214753"/>
            <a:ext cx="7272808" cy="5454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55780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Bradley Hand ITC" pitchFamily="66" charset="0"/>
                <a:ea typeface="+mj-ea"/>
                <a:cs typeface="+mj-cs"/>
              </a:rPr>
              <a:t>RF System</a:t>
            </a:r>
            <a:r>
              <a:rPr kumimoji="0" lang="en-GB" sz="3600" b="1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Bradley Hand ITC" pitchFamily="66" charset="0"/>
                <a:ea typeface="+mj-ea"/>
                <a:cs typeface="+mj-cs"/>
              </a:rPr>
              <a:t> Layout Options</a:t>
            </a:r>
            <a:endParaRPr kumimoji="0" lang="en-GB" sz="3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radley Hand ITC" pitchFamily="66" charset="0"/>
              <a:ea typeface="+mj-ea"/>
              <a:cs typeface="+mj-cs"/>
            </a:endParaRPr>
          </a:p>
        </p:txBody>
      </p:sp>
      <p:pic>
        <p:nvPicPr>
          <p:cNvPr id="7" name="Content Placeholder 6" descr="FETS_Rough_01_MAY_2013_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855788"/>
            <a:ext cx="6034616" cy="4525962"/>
          </a:xfrm>
        </p:spPr>
      </p:pic>
    </p:spTree>
    <p:extLst>
      <p:ext uri="{BB962C8B-B14F-4D97-AF65-F5344CB8AC3E}">
        <p14:creationId xmlns:p14="http://schemas.microsoft.com/office/powerpoint/2010/main" xmlns="" val="384462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55780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Bradley Hand ITC" pitchFamily="66" charset="0"/>
                <a:ea typeface="+mj-ea"/>
                <a:cs typeface="+mj-cs"/>
              </a:rPr>
              <a:t>RF System</a:t>
            </a:r>
            <a:r>
              <a:rPr kumimoji="0" lang="en-GB" sz="3600" b="1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Bradley Hand ITC" pitchFamily="66" charset="0"/>
                <a:ea typeface="+mj-ea"/>
                <a:cs typeface="+mj-cs"/>
              </a:rPr>
              <a:t> Layout Options</a:t>
            </a:r>
            <a:endParaRPr kumimoji="0" lang="en-GB" sz="3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radley Hand ITC" pitchFamily="66" charset="0"/>
              <a:ea typeface="+mj-ea"/>
              <a:cs typeface="+mj-cs"/>
            </a:endParaRPr>
          </a:p>
        </p:txBody>
      </p:sp>
      <p:pic>
        <p:nvPicPr>
          <p:cNvPr id="5" name="Content Placeholder 4" descr="FETS_Rough_01_MAY_2013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855788"/>
            <a:ext cx="6034616" cy="4525962"/>
          </a:xfrm>
        </p:spPr>
      </p:pic>
    </p:spTree>
    <p:extLst>
      <p:ext uri="{BB962C8B-B14F-4D97-AF65-F5344CB8AC3E}">
        <p14:creationId xmlns:p14="http://schemas.microsoft.com/office/powerpoint/2010/main" xmlns="" val="384462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55780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Bradley Hand ITC" pitchFamily="66" charset="0"/>
                <a:ea typeface="+mj-ea"/>
                <a:cs typeface="+mj-cs"/>
              </a:rPr>
              <a:t>RF System</a:t>
            </a:r>
            <a:r>
              <a:rPr kumimoji="0" lang="en-GB" sz="3600" b="1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Bradley Hand ITC" pitchFamily="66" charset="0"/>
                <a:ea typeface="+mj-ea"/>
                <a:cs typeface="+mj-cs"/>
              </a:rPr>
              <a:t> Layout Options</a:t>
            </a:r>
            <a:endParaRPr kumimoji="0" lang="en-GB" sz="3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radley Hand ITC" pitchFamily="66" charset="0"/>
              <a:ea typeface="+mj-ea"/>
              <a:cs typeface="+mj-cs"/>
            </a:endParaRPr>
          </a:p>
        </p:txBody>
      </p:sp>
      <p:pic>
        <p:nvPicPr>
          <p:cNvPr id="7" name="Content Placeholder 6" descr="MEGA data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1376" t="12486" r="17798" b="6373"/>
          <a:stretch>
            <a:fillRect/>
          </a:stretch>
        </p:blipFill>
        <p:spPr>
          <a:xfrm>
            <a:off x="1115614" y="1556792"/>
            <a:ext cx="6912770" cy="5184576"/>
          </a:xfrm>
        </p:spPr>
      </p:pic>
    </p:spTree>
    <p:extLst>
      <p:ext uri="{BB962C8B-B14F-4D97-AF65-F5344CB8AC3E}">
        <p14:creationId xmlns:p14="http://schemas.microsoft.com/office/powerpoint/2010/main" xmlns="" val="384462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55780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Bradley Hand ITC" pitchFamily="66" charset="0"/>
                <a:ea typeface="+mj-ea"/>
                <a:cs typeface="+mj-cs"/>
              </a:rPr>
              <a:t>RF System</a:t>
            </a:r>
            <a:r>
              <a:rPr kumimoji="0" lang="en-GB" sz="3600" b="1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Bradley Hand ITC" pitchFamily="66" charset="0"/>
                <a:ea typeface="+mj-ea"/>
                <a:cs typeface="+mj-cs"/>
              </a:rPr>
              <a:t> Layout Options</a:t>
            </a:r>
            <a:endParaRPr kumimoji="0" lang="en-GB" sz="3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radley Hand ITC" pitchFamily="66" charset="0"/>
              <a:ea typeface="+mj-ea"/>
              <a:cs typeface="+mj-cs"/>
            </a:endParaRPr>
          </a:p>
        </p:txBody>
      </p:sp>
      <p:pic>
        <p:nvPicPr>
          <p:cNvPr id="8" name="Content Placeholder 7" descr="MEGA data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4319" t="18850" r="23838" b="39784"/>
          <a:stretch>
            <a:fillRect/>
          </a:stretch>
        </p:blipFill>
        <p:spPr>
          <a:xfrm>
            <a:off x="395536" y="1484784"/>
            <a:ext cx="5544616" cy="2487327"/>
          </a:xfrm>
        </p:spPr>
      </p:pic>
      <p:pic>
        <p:nvPicPr>
          <p:cNvPr id="9" name="Picture 8" descr="Coaxheat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4037430"/>
            <a:ext cx="5695330" cy="255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462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36504"/>
          </a:xfrm>
        </p:spPr>
        <p:txBody>
          <a:bodyPr/>
          <a:lstStyle/>
          <a:p>
            <a:r>
              <a:rPr lang="en-GB" sz="1400" b="1" dirty="0" smtClean="0">
                <a:solidFill>
                  <a:schemeClr val="accent2">
                    <a:lumMod val="50000"/>
                  </a:schemeClr>
                </a:solidFill>
              </a:rPr>
              <a:t>I think that we should stick with what we agreed to have the waveguide running to a closest possible point before splitting the power as:</a:t>
            </a:r>
          </a:p>
          <a:p>
            <a:pPr>
              <a:buFont typeface="+mj-lt"/>
              <a:buAutoNum type="arabicPeriod"/>
            </a:pPr>
            <a:endParaRPr lang="en-GB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en-GB" sz="1400" b="1" dirty="0" smtClean="0">
                <a:solidFill>
                  <a:schemeClr val="accent2">
                    <a:lumMod val="50000"/>
                  </a:schemeClr>
                </a:solidFill>
              </a:rPr>
              <a:t>The coaxial line loss per metre is about 3 times the loss in the WR2300 waveguide.</a:t>
            </a:r>
          </a:p>
          <a:p>
            <a:pPr>
              <a:buFont typeface="+mj-lt"/>
              <a:buAutoNum type="arabicPeriod"/>
            </a:pPr>
            <a:endParaRPr lang="en-GB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en-GB" sz="1400" b="1" dirty="0" smtClean="0">
                <a:solidFill>
                  <a:schemeClr val="accent2">
                    <a:lumMod val="50000"/>
                  </a:schemeClr>
                </a:solidFill>
              </a:rPr>
              <a:t>The loss in the flexible coaxial cable (if we had to use any) would be around 2 times the loss in the rigged coaxial line (6 x waveguide loss).</a:t>
            </a:r>
          </a:p>
          <a:p>
            <a:pPr>
              <a:buFont typeface="+mj-lt"/>
              <a:buAutoNum type="arabicPeriod"/>
            </a:pPr>
            <a:endParaRPr lang="en-GB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en-GB" sz="1400" b="1" dirty="0" smtClean="0">
                <a:solidFill>
                  <a:schemeClr val="accent2">
                    <a:lumMod val="50000"/>
                  </a:schemeClr>
                </a:solidFill>
              </a:rPr>
              <a:t>The loss in the waveguide for our system would be around 1.43 Watts/foot.                       (</a:t>
            </a:r>
            <a:r>
              <a:rPr lang="en-GB" sz="1400" b="1" dirty="0" smtClean="0">
                <a:solidFill>
                  <a:srgbClr val="FF0000"/>
                </a:solidFill>
              </a:rPr>
              <a:t>4.7 Watts/Metre</a:t>
            </a:r>
            <a:r>
              <a:rPr lang="en-GB" sz="1400" b="1" dirty="0" smtClean="0">
                <a:solidFill>
                  <a:schemeClr val="accent2">
                    <a:lumMod val="50000"/>
                  </a:schemeClr>
                </a:solidFill>
              </a:rPr>
              <a:t>) (0.03 dB/100 feet) with few degrees temperature increase.</a:t>
            </a:r>
          </a:p>
          <a:p>
            <a:pPr>
              <a:buFont typeface="+mj-lt"/>
              <a:buAutoNum type="arabicPeriod"/>
            </a:pPr>
            <a:endParaRPr lang="en-GB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en-GB" sz="1400" b="1" dirty="0" smtClean="0">
                <a:solidFill>
                  <a:schemeClr val="accent2">
                    <a:lumMod val="50000"/>
                  </a:schemeClr>
                </a:solidFill>
              </a:rPr>
              <a:t>The loss in the coaxial line in our system would be around 3.22 Watts/foot.                       (</a:t>
            </a:r>
            <a:r>
              <a:rPr lang="en-GB" sz="1400" b="1" dirty="0" smtClean="0">
                <a:solidFill>
                  <a:srgbClr val="FF0000"/>
                </a:solidFill>
              </a:rPr>
              <a:t>10.6 Watts/Metre</a:t>
            </a:r>
            <a:r>
              <a:rPr lang="en-GB" sz="1400" b="1" dirty="0" smtClean="0">
                <a:solidFill>
                  <a:schemeClr val="accent2">
                    <a:lumMod val="50000"/>
                  </a:schemeClr>
                </a:solidFill>
              </a:rPr>
              <a:t>) (0.112 dB/100 feet) and should equalize at approximately </a:t>
            </a:r>
            <a:r>
              <a:rPr lang="en-GB" sz="1400" b="1" dirty="0" smtClean="0">
                <a:solidFill>
                  <a:srgbClr val="FF0000"/>
                </a:solidFill>
              </a:rPr>
              <a:t>+10C° </a:t>
            </a:r>
            <a:r>
              <a:rPr lang="en-GB" sz="1400" b="1" dirty="0" smtClean="0">
                <a:solidFill>
                  <a:schemeClr val="accent2">
                    <a:lumMod val="50000"/>
                  </a:schemeClr>
                </a:solidFill>
              </a:rPr>
              <a:t>above the ambient temperature.</a:t>
            </a:r>
          </a:p>
          <a:p>
            <a:pPr>
              <a:buFont typeface="+mj-lt"/>
              <a:buAutoNum type="arabicPeriod"/>
            </a:pPr>
            <a:endParaRPr lang="en-GB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en-GB" sz="1400" b="1" dirty="0" smtClean="0">
                <a:solidFill>
                  <a:schemeClr val="accent2">
                    <a:lumMod val="50000"/>
                  </a:schemeClr>
                </a:solidFill>
              </a:rPr>
              <a:t>I think these are reasonable figures to know what we would expect running the system in different configurations.</a:t>
            </a:r>
          </a:p>
          <a:p>
            <a:pPr>
              <a:buFont typeface="+mj-lt"/>
              <a:buAutoNum type="arabicPeriod"/>
            </a:pPr>
            <a:endParaRPr lang="en-GB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endParaRPr lang="en-GB" sz="14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endParaRPr lang="en-GB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+mj-lt"/>
              <a:buAutoNum type="arabicPeriod"/>
            </a:pPr>
            <a:endParaRPr lang="en-GB" sz="1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GB" sz="1400" b="1" dirty="0">
              <a:solidFill>
                <a:srgbClr val="0000CC"/>
              </a:solidFill>
            </a:endParaRPr>
          </a:p>
          <a:p>
            <a:endParaRPr lang="en-GB" sz="1400" b="1" dirty="0" smtClean="0">
              <a:solidFill>
                <a:srgbClr val="0000CC"/>
              </a:solidFill>
            </a:endParaRPr>
          </a:p>
          <a:p>
            <a:endParaRPr lang="en-GB" sz="1400" b="1" dirty="0">
              <a:solidFill>
                <a:srgbClr val="0000CC"/>
              </a:solidFill>
            </a:endParaRPr>
          </a:p>
          <a:p>
            <a:endParaRPr lang="en-GB" sz="1400" b="1" dirty="0">
              <a:solidFill>
                <a:srgbClr val="0000CC"/>
              </a:solidFill>
            </a:endParaRPr>
          </a:p>
        </p:txBody>
      </p:sp>
      <p:sp>
        <p:nvSpPr>
          <p:cNvPr id="6" name="Title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55780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Bradley Hand ITC" pitchFamily="66" charset="0"/>
                <a:ea typeface="+mj-ea"/>
                <a:cs typeface="+mj-cs"/>
              </a:rPr>
              <a:t>RF System Power Loss Summary</a:t>
            </a:r>
            <a:endParaRPr kumimoji="0" lang="en-GB" sz="3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radley Hand ITC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829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55780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Bradley Hand ITC" pitchFamily="66" charset="0"/>
                <a:ea typeface="+mj-ea"/>
                <a:cs typeface="+mj-cs"/>
              </a:rPr>
              <a:t>Orders and quotations</a:t>
            </a:r>
            <a:endParaRPr kumimoji="0" lang="en-GB" sz="3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radley Hand ITC" pitchFamily="66" charset="0"/>
              <a:ea typeface="+mj-ea"/>
              <a:cs typeface="+mj-cs"/>
            </a:endParaRPr>
          </a:p>
        </p:txBody>
      </p:sp>
      <p:pic>
        <p:nvPicPr>
          <p:cNvPr id="5" name="Content Placeholder 4" descr="MEGA quotation May 20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275" t="10895" r="3486" b="6373"/>
          <a:stretch>
            <a:fillRect/>
          </a:stretch>
        </p:blipFill>
        <p:spPr>
          <a:xfrm>
            <a:off x="288032" y="1412776"/>
            <a:ext cx="8532440" cy="4349871"/>
          </a:xfrm>
        </p:spPr>
      </p:pic>
      <p:pic>
        <p:nvPicPr>
          <p:cNvPr id="7" name="Picture 6" descr="MEGA quotation April 2013.png"/>
          <p:cNvPicPr>
            <a:picLocks noChangeAspect="1"/>
          </p:cNvPicPr>
          <p:nvPr/>
        </p:nvPicPr>
        <p:blipFill>
          <a:blip r:embed="rId3" cstate="print"/>
          <a:srcRect l="6688" t="38795" r="4326" b="41596"/>
          <a:stretch>
            <a:fillRect/>
          </a:stretch>
        </p:blipFill>
        <p:spPr>
          <a:xfrm>
            <a:off x="2195736" y="5949280"/>
            <a:ext cx="6912768" cy="85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829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TS template">
  <a:themeElements>
    <a:clrScheme name="FETS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99CC00"/>
      </a:folHlink>
    </a:clrScheme>
    <a:fontScheme name="FETS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ET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TS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TS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TS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TS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TS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TS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TS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TS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TS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TS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TS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TS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FETS template</Template>
  <TotalTime>6242</TotalTime>
  <Words>324</Words>
  <Application>Microsoft Office PowerPoint</Application>
  <PresentationFormat>On-screen Show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FETS template</vt:lpstr>
      <vt:lpstr>RF System Updates  </vt:lpstr>
      <vt:lpstr>Circulator 60 Watts Test Plan</vt:lpstr>
      <vt:lpstr>Slide 3</vt:lpstr>
      <vt:lpstr>RF System Layout Options</vt:lpstr>
      <vt:lpstr>RF System Layout Options</vt:lpstr>
      <vt:lpstr>RF System Layout Options</vt:lpstr>
      <vt:lpstr>RF System Layout Options</vt:lpstr>
      <vt:lpstr>RF System Power Loss Summary</vt:lpstr>
      <vt:lpstr>Orders and quotations</vt:lpstr>
      <vt:lpstr>Orders and quotations</vt:lpstr>
    </vt:vector>
  </TitlesOfParts>
  <Company>Imperial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dal201</dc:creator>
  <cp:lastModifiedBy>HEP-FETS</cp:lastModifiedBy>
  <cp:revision>355</cp:revision>
  <dcterms:created xsi:type="dcterms:W3CDTF">2007-05-15T14:06:15Z</dcterms:created>
  <dcterms:modified xsi:type="dcterms:W3CDTF">2013-05-08T13:22:54Z</dcterms:modified>
</cp:coreProperties>
</file>