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8" r:id="rId3"/>
    <p:sldId id="290" r:id="rId4"/>
    <p:sldId id="257" r:id="rId5"/>
    <p:sldId id="258" r:id="rId6"/>
    <p:sldId id="259" r:id="rId7"/>
    <p:sldId id="260" r:id="rId8"/>
    <p:sldId id="261" r:id="rId9"/>
    <p:sldId id="262" r:id="rId10"/>
    <p:sldId id="263" r:id="rId11"/>
    <p:sldId id="264" r:id="rId12"/>
    <p:sldId id="265" r:id="rId13"/>
    <p:sldId id="286" r:id="rId14"/>
    <p:sldId id="266" r:id="rId15"/>
    <p:sldId id="267" r:id="rId16"/>
    <p:sldId id="268" r:id="rId17"/>
    <p:sldId id="269" r:id="rId18"/>
    <p:sldId id="270" r:id="rId19"/>
    <p:sldId id="271" r:id="rId20"/>
    <p:sldId id="272" r:id="rId21"/>
    <p:sldId id="273" r:id="rId22"/>
    <p:sldId id="274" r:id="rId23"/>
    <p:sldId id="275" r:id="rId24"/>
    <p:sldId id="287" r:id="rId25"/>
    <p:sldId id="276" r:id="rId26"/>
    <p:sldId id="277" r:id="rId27"/>
    <p:sldId id="278" r:id="rId28"/>
    <p:sldId id="279" r:id="rId29"/>
    <p:sldId id="280" r:id="rId30"/>
    <p:sldId id="282" r:id="rId31"/>
    <p:sldId id="283" r:id="rId32"/>
    <p:sldId id="284" r:id="rId33"/>
    <p:sldId id="285"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4FC1-A7E8-4C34-94BB-3219D11C2415}" type="datetimeFigureOut">
              <a:rPr lang="en-GB" smtClean="0"/>
              <a:t>17/04/2013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04A88-F0E8-4F13-8005-EDA2BC8E5EB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544ED34-D12C-4F71-9DDD-DDAFBEAC8A10}"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529A68-3A59-4272-B975-B31CC44975D7}" type="datetimeFigureOut">
              <a:rPr lang="en-US" smtClean="0"/>
              <a:pPr/>
              <a:t>4/17/2013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529A68-3A59-4272-B975-B31CC44975D7}" type="datetimeFigureOut">
              <a:rPr lang="en-US" smtClean="0"/>
              <a:pPr/>
              <a:t>4/17/2013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529A68-3A59-4272-B975-B31CC44975D7}" type="datetimeFigureOut">
              <a:rPr lang="en-US" smtClean="0"/>
              <a:pPr/>
              <a:t>4/17/2013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529A68-3A59-4272-B975-B31CC44975D7}" type="datetimeFigureOut">
              <a:rPr lang="en-US" smtClean="0"/>
              <a:pPr/>
              <a:t>4/17/2013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29A68-3A59-4272-B975-B31CC44975D7}" type="datetimeFigureOut">
              <a:rPr lang="en-US" smtClean="0"/>
              <a:pPr/>
              <a:t>4/17/2013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529A68-3A59-4272-B975-B31CC44975D7}" type="datetimeFigureOut">
              <a:rPr lang="en-US" smtClean="0"/>
              <a:pPr/>
              <a:t>4/17/2013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529A68-3A59-4272-B975-B31CC44975D7}" type="datetimeFigureOut">
              <a:rPr lang="en-US" smtClean="0"/>
              <a:pPr/>
              <a:t>4/17/2013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529A68-3A59-4272-B975-B31CC44975D7}" type="datetimeFigureOut">
              <a:rPr lang="en-US" smtClean="0"/>
              <a:pPr/>
              <a:t>4/17/2013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9A68-3A59-4272-B975-B31CC44975D7}" type="datetimeFigureOut">
              <a:rPr lang="en-US" smtClean="0"/>
              <a:pPr/>
              <a:t>4/17/2013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29A68-3A59-4272-B975-B31CC44975D7}" type="datetimeFigureOut">
              <a:rPr lang="en-US" smtClean="0"/>
              <a:pPr/>
              <a:t>4/17/2013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29A68-3A59-4272-B975-B31CC44975D7}" type="datetimeFigureOut">
              <a:rPr lang="en-US" smtClean="0"/>
              <a:pPr/>
              <a:t>4/17/2013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F8C6A-45A3-44A8-B317-D5AD26EA84B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29A68-3A59-4272-B975-B31CC44975D7}" type="datetimeFigureOut">
              <a:rPr lang="en-US" smtClean="0"/>
              <a:pPr/>
              <a:t>4/17/2013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F8C6A-45A3-44A8-B317-D5AD26EA84B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FETS MEBT</a:t>
            </a:r>
            <a:br>
              <a:rPr lang="en-GB" dirty="0" smtClean="0"/>
            </a:br>
            <a:r>
              <a:rPr lang="en-GB" dirty="0" smtClean="0"/>
              <a:t>Simulations</a:t>
            </a:r>
            <a:endParaRPr lang="en-GB" dirty="0"/>
          </a:p>
        </p:txBody>
      </p:sp>
      <p:sp>
        <p:nvSpPr>
          <p:cNvPr id="3" name="Subtitle 2"/>
          <p:cNvSpPr>
            <a:spLocks noGrp="1"/>
          </p:cNvSpPr>
          <p:nvPr>
            <p:ph type="subTitle" idx="1"/>
          </p:nvPr>
        </p:nvSpPr>
        <p:spPr/>
        <p:txBody>
          <a:bodyPr/>
          <a:lstStyle/>
          <a:p>
            <a:r>
              <a:rPr lang="en-GB" dirty="0" smtClean="0"/>
              <a:t>RAL</a:t>
            </a:r>
          </a:p>
          <a:p>
            <a:r>
              <a:rPr lang="en-GB" dirty="0" smtClean="0"/>
              <a:t>Morteza Aslaninejad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rtical_Phase_Sapce.bmp"/>
          <p:cNvPicPr/>
          <p:nvPr/>
        </p:nvPicPr>
        <p:blipFill>
          <a:blip r:embed="rId2" cstate="print"/>
          <a:stretch>
            <a:fillRect/>
          </a:stretch>
        </p:blipFill>
        <p:spPr>
          <a:xfrm>
            <a:off x="785786" y="1714488"/>
            <a:ext cx="7500990" cy="4143404"/>
          </a:xfrm>
          <a:prstGeom prst="rect">
            <a:avLst/>
          </a:prstGeom>
        </p:spPr>
      </p:pic>
      <p:sp>
        <p:nvSpPr>
          <p:cNvPr id="3" name="Rounded Rectangle 2"/>
          <p:cNvSpPr/>
          <p:nvPr/>
        </p:nvSpPr>
        <p:spPr>
          <a:xfrm>
            <a:off x="928662" y="428604"/>
            <a:ext cx="728667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7. Vertical </a:t>
            </a:r>
            <a:r>
              <a:rPr lang="en-GB" dirty="0" err="1"/>
              <a:t>rms</a:t>
            </a:r>
            <a:r>
              <a:rPr lang="en-GB" dirty="0"/>
              <a:t> emittance development </a:t>
            </a:r>
            <a:r>
              <a:rPr lang="en-GB" dirty="0" smtClean="0"/>
              <a:t>using Map25D_TM.</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37665" y="3043428"/>
          <a:ext cx="5868670" cy="771144"/>
        </p:xfrm>
        <a:graphic>
          <a:graphicData uri="http://schemas.openxmlformats.org/drawingml/2006/table">
            <a:tbl>
              <a:tblPr/>
              <a:tblGrid>
                <a:gridCol w="1955800"/>
                <a:gridCol w="1956435"/>
                <a:gridCol w="1956435"/>
              </a:tblGrid>
              <a:tr h="0">
                <a:tc>
                  <a:txBody>
                    <a:bodyPr/>
                    <a:lstStyle/>
                    <a:p>
                      <a:pPr>
                        <a:lnSpc>
                          <a:spcPct val="115000"/>
                        </a:lnSpc>
                        <a:spcAft>
                          <a:spcPts val="0"/>
                        </a:spcAft>
                      </a:pPr>
                      <a:r>
                        <a:rPr lang="en-GB" sz="1100">
                          <a:latin typeface="Calibri"/>
                          <a:ea typeface="Calibri"/>
                          <a:cs typeface="Times New Roman"/>
                        </a:rPr>
                        <a:t>Horizontal phase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slope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Before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X=0.018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 -0.003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After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X=0.013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Bx=-0.0017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ounded Rectangle 2"/>
          <p:cNvSpPr/>
          <p:nvPr/>
        </p:nvSpPr>
        <p:spPr>
          <a:xfrm>
            <a:off x="1071538" y="1142984"/>
            <a:ext cx="6858048"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Table</a:t>
            </a:r>
            <a:r>
              <a:rPr lang="en-GB" dirty="0"/>
              <a:t>. 1. summary of results </a:t>
            </a:r>
            <a:r>
              <a:rPr lang="en-GB" dirty="0" smtClean="0"/>
              <a:t>using Map25D_TM simulations</a:t>
            </a:r>
            <a:r>
              <a:rPr lang="en-GB" dirty="0"/>
              <a:t>. </a:t>
            </a:r>
          </a:p>
        </p:txBody>
      </p:sp>
      <p:graphicFrame>
        <p:nvGraphicFramePr>
          <p:cNvPr id="4" name="Table 3"/>
          <p:cNvGraphicFramePr>
            <a:graphicFrameLocks noGrp="1"/>
          </p:cNvGraphicFramePr>
          <p:nvPr/>
        </p:nvGraphicFramePr>
        <p:xfrm>
          <a:off x="1637665" y="3043428"/>
          <a:ext cx="5868670" cy="771144"/>
        </p:xfrm>
        <a:graphic>
          <a:graphicData uri="http://schemas.openxmlformats.org/drawingml/2006/table">
            <a:tbl>
              <a:tblPr/>
              <a:tblGrid>
                <a:gridCol w="1955800"/>
                <a:gridCol w="1956435"/>
                <a:gridCol w="1956435"/>
              </a:tblGrid>
              <a:tr h="0">
                <a:tc>
                  <a:txBody>
                    <a:bodyPr/>
                    <a:lstStyle/>
                    <a:p>
                      <a:pPr>
                        <a:lnSpc>
                          <a:spcPct val="115000"/>
                        </a:lnSpc>
                        <a:spcAft>
                          <a:spcPts val="0"/>
                        </a:spcAft>
                      </a:pPr>
                      <a:r>
                        <a:rPr lang="en-GB" sz="1100">
                          <a:latin typeface="Calibri"/>
                          <a:ea typeface="Calibri"/>
                          <a:cs typeface="Times New Roman"/>
                        </a:rPr>
                        <a:t>Horizontal phase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slope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Before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X=0.018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 -0.003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After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X=0.013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Bx=-0.0017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637665" y="3043428"/>
          <a:ext cx="5868670" cy="771144"/>
        </p:xfrm>
        <a:graphic>
          <a:graphicData uri="http://schemas.openxmlformats.org/drawingml/2006/table">
            <a:tbl>
              <a:tblPr/>
              <a:tblGrid>
                <a:gridCol w="1955800"/>
                <a:gridCol w="1956435"/>
                <a:gridCol w="1956435"/>
              </a:tblGrid>
              <a:tr h="0">
                <a:tc>
                  <a:txBody>
                    <a:bodyPr/>
                    <a:lstStyle/>
                    <a:p>
                      <a:pPr>
                        <a:lnSpc>
                          <a:spcPct val="115000"/>
                        </a:lnSpc>
                        <a:spcAft>
                          <a:spcPts val="0"/>
                        </a:spcAft>
                      </a:pPr>
                      <a:r>
                        <a:rPr lang="en-GB" sz="1100" dirty="0">
                          <a:latin typeface="Calibri"/>
                          <a:ea typeface="Calibri"/>
                          <a:cs typeface="Times New Roman"/>
                        </a:rPr>
                        <a:t>Horizontal phase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slope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dirty="0">
                          <a:latin typeface="Calibri"/>
                          <a:ea typeface="Calibri"/>
                          <a:cs typeface="Times New Roman"/>
                        </a:rPr>
                        <a:t>Before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latin typeface="Calibri"/>
                          <a:ea typeface="Calibri"/>
                          <a:cs typeface="Times New Roman"/>
                        </a:rPr>
                        <a:t>X=0.018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err="1">
                          <a:latin typeface="Calibri"/>
                          <a:ea typeface="Calibri"/>
                          <a:cs typeface="Times New Roman"/>
                        </a:rPr>
                        <a:t>Bx</a:t>
                      </a:r>
                      <a:r>
                        <a:rPr lang="en-GB" sz="1100" dirty="0">
                          <a:latin typeface="Calibri"/>
                          <a:ea typeface="Calibri"/>
                          <a:cs typeface="Times New Roman"/>
                        </a:rPr>
                        <a:t>= -0.003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After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X=0.013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Bx=-0.0017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ss-Map2.5D-TM.jpg"/>
          <p:cNvPicPr/>
          <p:nvPr/>
        </p:nvPicPr>
        <p:blipFill>
          <a:blip r:embed="rId2" cstate="print"/>
          <a:stretch>
            <a:fillRect/>
          </a:stretch>
        </p:blipFill>
        <p:spPr>
          <a:xfrm>
            <a:off x="928662" y="1503044"/>
            <a:ext cx="6929486" cy="4712038"/>
          </a:xfrm>
          <a:prstGeom prst="rect">
            <a:avLst/>
          </a:prstGeom>
        </p:spPr>
      </p:pic>
      <p:sp>
        <p:nvSpPr>
          <p:cNvPr id="3" name="Rounded Rectangle 2"/>
          <p:cNvSpPr/>
          <p:nvPr/>
        </p:nvSpPr>
        <p:spPr>
          <a:xfrm>
            <a:off x="571472" y="285728"/>
            <a:ext cx="785818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8. Beam Loss for the 3 cavity lattice using </a:t>
            </a:r>
            <a:r>
              <a:rPr lang="en-GB" dirty="0" smtClean="0"/>
              <a:t>Map25D-TM </a:t>
            </a:r>
            <a:r>
              <a:rPr lang="en-GB" dirty="0"/>
              <a:t>field map.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7224" y="1643050"/>
            <a:ext cx="7358114"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n-GB"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GB"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Now the same simulation using Map1D-TM:</a:t>
            </a:r>
            <a:endParaRPr kumimoji="0" lang="en-GB" sz="2000" b="0"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x-x_before_1st_cavity_1Dmap.bmp"/>
          <p:cNvPicPr/>
          <p:nvPr/>
        </p:nvPicPr>
        <p:blipFill>
          <a:blip r:embed="rId2" cstate="print"/>
          <a:stretch>
            <a:fillRect/>
          </a:stretch>
        </p:blipFill>
        <p:spPr>
          <a:xfrm>
            <a:off x="928662" y="2071678"/>
            <a:ext cx="7143800" cy="4026864"/>
          </a:xfrm>
          <a:prstGeom prst="rect">
            <a:avLst/>
          </a:prstGeom>
        </p:spPr>
      </p:pic>
      <p:sp>
        <p:nvSpPr>
          <p:cNvPr id="3" name="Rounded Rectangle 2"/>
          <p:cNvSpPr/>
          <p:nvPr/>
        </p:nvSpPr>
        <p:spPr>
          <a:xfrm>
            <a:off x="928662" y="357166"/>
            <a:ext cx="7072362"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9. Horizontal Phase Space before the 1st cavity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x-x_after_1st_cavity_1Dmap.bmp"/>
          <p:cNvPicPr/>
          <p:nvPr/>
        </p:nvPicPr>
        <p:blipFill>
          <a:blip r:embed="rId2" cstate="print"/>
          <a:stretch>
            <a:fillRect/>
          </a:stretch>
        </p:blipFill>
        <p:spPr>
          <a:xfrm>
            <a:off x="714348" y="1928802"/>
            <a:ext cx="7715304" cy="4286280"/>
          </a:xfrm>
          <a:prstGeom prst="rect">
            <a:avLst/>
          </a:prstGeom>
        </p:spPr>
      </p:pic>
      <p:sp>
        <p:nvSpPr>
          <p:cNvPr id="3" name="Rounded Rectangle 2"/>
          <p:cNvSpPr/>
          <p:nvPr/>
        </p:nvSpPr>
        <p:spPr>
          <a:xfrm>
            <a:off x="785786" y="357166"/>
            <a:ext cx="7643866"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10. Horizontal Phase space after the 1st cavity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itudinal_ phase_space_before_1stCavity_1Dmap.bmp"/>
          <p:cNvPicPr/>
          <p:nvPr/>
        </p:nvPicPr>
        <p:blipFill>
          <a:blip r:embed="rId2" cstate="print"/>
          <a:stretch>
            <a:fillRect/>
          </a:stretch>
        </p:blipFill>
        <p:spPr>
          <a:xfrm>
            <a:off x="571472" y="2000240"/>
            <a:ext cx="7929618" cy="4357718"/>
          </a:xfrm>
          <a:prstGeom prst="rect">
            <a:avLst/>
          </a:prstGeom>
        </p:spPr>
      </p:pic>
      <p:sp>
        <p:nvSpPr>
          <p:cNvPr id="3" name="Rounded Rectangle 2"/>
          <p:cNvSpPr/>
          <p:nvPr/>
        </p:nvSpPr>
        <p:spPr>
          <a:xfrm>
            <a:off x="642910" y="214290"/>
            <a:ext cx="7929618"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11. Longitudinal Phase space before the first cavity using the Map1D_TM field map.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itudinal_ phase_space_after_1stCavity_1Dmap.bmp"/>
          <p:cNvPicPr/>
          <p:nvPr/>
        </p:nvPicPr>
        <p:blipFill>
          <a:blip r:embed="rId2" cstate="print"/>
          <a:stretch>
            <a:fillRect/>
          </a:stretch>
        </p:blipFill>
        <p:spPr>
          <a:xfrm>
            <a:off x="714348" y="1928802"/>
            <a:ext cx="7715304" cy="4357718"/>
          </a:xfrm>
          <a:prstGeom prst="rect">
            <a:avLst/>
          </a:prstGeom>
        </p:spPr>
      </p:pic>
      <p:sp>
        <p:nvSpPr>
          <p:cNvPr id="3" name="Rounded Rectangle 2"/>
          <p:cNvSpPr/>
          <p:nvPr/>
        </p:nvSpPr>
        <p:spPr>
          <a:xfrm>
            <a:off x="571472" y="214290"/>
            <a:ext cx="7858180"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12. Longitudinal Phase space after the first cavity using the Map1D_TM field map.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tiudinal_emittance_1Dmap.bmp"/>
          <p:cNvPicPr/>
          <p:nvPr/>
        </p:nvPicPr>
        <p:blipFill>
          <a:blip r:embed="rId2" cstate="print"/>
          <a:stretch>
            <a:fillRect/>
          </a:stretch>
        </p:blipFill>
        <p:spPr>
          <a:xfrm>
            <a:off x="571472" y="1857364"/>
            <a:ext cx="8001056" cy="4620920"/>
          </a:xfrm>
          <a:prstGeom prst="rect">
            <a:avLst/>
          </a:prstGeom>
        </p:spPr>
      </p:pic>
      <p:sp>
        <p:nvSpPr>
          <p:cNvPr id="3" name="Rounded Rectangle 2"/>
          <p:cNvSpPr/>
          <p:nvPr/>
        </p:nvSpPr>
        <p:spPr>
          <a:xfrm>
            <a:off x="785786" y="214290"/>
            <a:ext cx="764386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13. Longitudinal </a:t>
            </a:r>
            <a:r>
              <a:rPr lang="en-GB" dirty="0" err="1"/>
              <a:t>rms</a:t>
            </a:r>
            <a:r>
              <a:rPr lang="en-GB" dirty="0"/>
              <a:t> emittance development 1Dmap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rizontal_emittance_1Dmap.bmp"/>
          <p:cNvPicPr/>
          <p:nvPr/>
        </p:nvPicPr>
        <p:blipFill>
          <a:blip r:embed="rId2" cstate="print"/>
          <a:stretch>
            <a:fillRect/>
          </a:stretch>
        </p:blipFill>
        <p:spPr>
          <a:xfrm>
            <a:off x="500034" y="1643050"/>
            <a:ext cx="8072494" cy="4714908"/>
          </a:xfrm>
          <a:prstGeom prst="rect">
            <a:avLst/>
          </a:prstGeom>
        </p:spPr>
      </p:pic>
      <p:sp>
        <p:nvSpPr>
          <p:cNvPr id="3" name="Rounded Rectangle 2"/>
          <p:cNvSpPr/>
          <p:nvPr/>
        </p:nvSpPr>
        <p:spPr>
          <a:xfrm>
            <a:off x="714348" y="214290"/>
            <a:ext cx="764386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14. Horizontal </a:t>
            </a:r>
            <a:r>
              <a:rPr lang="en-GB" dirty="0" err="1"/>
              <a:t>rms</a:t>
            </a:r>
            <a:r>
              <a:rPr lang="en-GB" dirty="0"/>
              <a:t> emittance development 1Dmap.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MEBT Re-bunching Cavities</a:t>
            </a:r>
            <a:endParaRPr lang="en-GB" dirty="0"/>
          </a:p>
        </p:txBody>
      </p:sp>
      <p:sp>
        <p:nvSpPr>
          <p:cNvPr id="3" name="Content Placeholder 2"/>
          <p:cNvSpPr>
            <a:spLocks noGrp="1"/>
          </p:cNvSpPr>
          <p:nvPr>
            <p:ph idx="1"/>
          </p:nvPr>
        </p:nvSpPr>
        <p:spPr/>
        <p:txBody>
          <a:bodyPr/>
          <a:lstStyle/>
          <a:p>
            <a:r>
              <a:rPr lang="en-GB" dirty="0" smtClean="0"/>
              <a:t>map25D-TM (field map)</a:t>
            </a:r>
          </a:p>
          <a:p>
            <a:r>
              <a:rPr lang="en-GB" dirty="0" smtClean="0"/>
              <a:t>map1D-TM(field map)</a:t>
            </a:r>
          </a:p>
          <a:p>
            <a:r>
              <a:rPr lang="en-GB" dirty="0" err="1" smtClean="0"/>
              <a:t>Trwcell</a:t>
            </a:r>
            <a:r>
              <a:rPr lang="en-GB" dirty="0" smtClean="0"/>
              <a:t> (GPT command)</a:t>
            </a:r>
          </a:p>
          <a:p>
            <a:r>
              <a:rPr lang="en-GB" dirty="0" smtClean="0"/>
              <a:t>Beam behaviour and Transmission using  any of the above.</a:t>
            </a:r>
          </a:p>
          <a:p>
            <a:r>
              <a:rPr lang="en-GB" b="1" i="1" dirty="0" smtClean="0"/>
              <a:t>The first cavity </a:t>
            </a:r>
            <a:r>
              <a:rPr lang="en-GB" b="1" i="1" smtClean="0"/>
              <a:t>in  the 3cavity </a:t>
            </a:r>
            <a:r>
              <a:rPr lang="en-GB" b="1" i="1" dirty="0" smtClean="0"/>
              <a:t>lattice is located at 0.7 meters from the MEBT starting point.</a:t>
            </a:r>
            <a:endParaRPr lang="en-GB"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rtical_emittance_1Dmap.bmp"/>
          <p:cNvPicPr/>
          <p:nvPr/>
        </p:nvPicPr>
        <p:blipFill>
          <a:blip r:embed="rId2" cstate="print"/>
          <a:stretch>
            <a:fillRect/>
          </a:stretch>
        </p:blipFill>
        <p:spPr>
          <a:xfrm>
            <a:off x="571472" y="1785926"/>
            <a:ext cx="8072494" cy="4714908"/>
          </a:xfrm>
          <a:prstGeom prst="rect">
            <a:avLst/>
          </a:prstGeom>
        </p:spPr>
      </p:pic>
      <p:sp>
        <p:nvSpPr>
          <p:cNvPr id="3" name="Rounded Rectangle 2"/>
          <p:cNvSpPr/>
          <p:nvPr/>
        </p:nvSpPr>
        <p:spPr>
          <a:xfrm>
            <a:off x="642910" y="285728"/>
            <a:ext cx="8001056"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15. Vertical </a:t>
            </a:r>
            <a:r>
              <a:rPr lang="en-GB" dirty="0" err="1"/>
              <a:t>rms</a:t>
            </a:r>
            <a:r>
              <a:rPr lang="en-GB" dirty="0"/>
              <a:t> emittance development 1Dmap.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37665" y="3043428"/>
          <a:ext cx="5868670" cy="771144"/>
        </p:xfrm>
        <a:graphic>
          <a:graphicData uri="http://schemas.openxmlformats.org/drawingml/2006/table">
            <a:tbl>
              <a:tblPr/>
              <a:tblGrid>
                <a:gridCol w="1955800"/>
                <a:gridCol w="1956435"/>
                <a:gridCol w="1956435"/>
              </a:tblGrid>
              <a:tr h="0">
                <a:tc>
                  <a:txBody>
                    <a:bodyPr/>
                    <a:lstStyle/>
                    <a:p>
                      <a:pPr>
                        <a:lnSpc>
                          <a:spcPct val="115000"/>
                        </a:lnSpc>
                        <a:spcAft>
                          <a:spcPts val="0"/>
                        </a:spcAft>
                      </a:pPr>
                      <a:r>
                        <a:rPr lang="en-GB" sz="1100">
                          <a:latin typeface="Calibri"/>
                          <a:ea typeface="Calibri"/>
                          <a:cs typeface="Times New Roman"/>
                        </a:rPr>
                        <a:t>Horizontal phase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slope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Before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X=0.018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 -0.003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After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X=0.013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Bx=-0.0017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ounded Rectangle 2"/>
          <p:cNvSpPr/>
          <p:nvPr/>
        </p:nvSpPr>
        <p:spPr>
          <a:xfrm>
            <a:off x="785786" y="714356"/>
            <a:ext cx="7500990"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Table </a:t>
            </a:r>
            <a:r>
              <a:rPr lang="en-GB" dirty="0"/>
              <a:t>2. summary of results of 1D map simulations.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D-TM.jpg"/>
          <p:cNvPicPr/>
          <p:nvPr/>
        </p:nvPicPr>
        <p:blipFill>
          <a:blip r:embed="rId2" cstate="print"/>
          <a:stretch>
            <a:fillRect/>
          </a:stretch>
        </p:blipFill>
        <p:spPr>
          <a:xfrm>
            <a:off x="642910" y="1503044"/>
            <a:ext cx="7858180" cy="4926352"/>
          </a:xfrm>
          <a:prstGeom prst="rect">
            <a:avLst/>
          </a:prstGeom>
        </p:spPr>
      </p:pic>
      <p:sp>
        <p:nvSpPr>
          <p:cNvPr id="3" name="Rounded Rectangle 2"/>
          <p:cNvSpPr/>
          <p:nvPr/>
        </p:nvSpPr>
        <p:spPr>
          <a:xfrm>
            <a:off x="785786" y="214290"/>
            <a:ext cx="7929618"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16. Beam loss for the 3 cavity lattice using map1D-TM field map.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5" name="Object 1"/>
          <p:cNvGraphicFramePr>
            <a:graphicFrameLocks noChangeAspect="1"/>
          </p:cNvGraphicFramePr>
          <p:nvPr/>
        </p:nvGraphicFramePr>
        <p:xfrm>
          <a:off x="357158" y="642918"/>
          <a:ext cx="5376863" cy="398462"/>
        </p:xfrm>
        <a:graphic>
          <a:graphicData uri="http://schemas.openxmlformats.org/presentationml/2006/ole">
            <p:oleObj spid="_x0000_s1025" name="Equation" r:id="rId3" imgW="3301920" imgH="241200" progId="Equation.3">
              <p:embed/>
            </p:oleObj>
          </a:graphicData>
        </a:graphic>
      </p:graphicFrame>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8" name="Object 4"/>
          <p:cNvGraphicFramePr>
            <a:graphicFrameLocks noChangeAspect="1"/>
          </p:cNvGraphicFramePr>
          <p:nvPr/>
        </p:nvGraphicFramePr>
        <p:xfrm>
          <a:off x="357158" y="1357298"/>
          <a:ext cx="4357718" cy="750823"/>
        </p:xfrm>
        <a:graphic>
          <a:graphicData uri="http://schemas.openxmlformats.org/presentationml/2006/ole">
            <p:oleObj spid="_x0000_s1028" name="Equation" r:id="rId4" imgW="2819400" imgH="482600" progId="Equation.3">
              <p:embed/>
            </p:oleObj>
          </a:graphicData>
        </a:graphic>
      </p:graphicFrame>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0" name="Object 6"/>
          <p:cNvGraphicFramePr>
            <a:graphicFrameLocks noChangeAspect="1"/>
          </p:cNvGraphicFramePr>
          <p:nvPr/>
        </p:nvGraphicFramePr>
        <p:xfrm>
          <a:off x="357158" y="2285992"/>
          <a:ext cx="4000528" cy="539397"/>
        </p:xfrm>
        <a:graphic>
          <a:graphicData uri="http://schemas.openxmlformats.org/presentationml/2006/ole">
            <p:oleObj spid="_x0000_s1030" name="Equation" r:id="rId5" imgW="1689100" imgH="228600" progId="Equation.3">
              <p:embed/>
            </p:oleObj>
          </a:graphicData>
        </a:graphic>
      </p:graphicFrame>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2" name="Object 8"/>
          <p:cNvGraphicFramePr>
            <a:graphicFrameLocks noChangeAspect="1"/>
          </p:cNvGraphicFramePr>
          <p:nvPr/>
        </p:nvGraphicFramePr>
        <p:xfrm>
          <a:off x="285719" y="3071810"/>
          <a:ext cx="5179255" cy="428628"/>
        </p:xfrm>
        <a:graphic>
          <a:graphicData uri="http://schemas.openxmlformats.org/presentationml/2006/ole">
            <p:oleObj spid="_x0000_s1032" name="Equation" r:id="rId6" imgW="2755900" imgH="228600" progId="Equation.3">
              <p:embed/>
            </p:oleObj>
          </a:graphicData>
        </a:graphic>
      </p:graphicFrame>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4" name="Object 10"/>
          <p:cNvGraphicFramePr>
            <a:graphicFrameLocks noChangeAspect="1"/>
          </p:cNvGraphicFramePr>
          <p:nvPr/>
        </p:nvGraphicFramePr>
        <p:xfrm>
          <a:off x="357157" y="3714752"/>
          <a:ext cx="3577980" cy="785818"/>
        </p:xfrm>
        <a:graphic>
          <a:graphicData uri="http://schemas.openxmlformats.org/presentationml/2006/ole">
            <p:oleObj spid="_x0000_s1034" name="Equation" r:id="rId7" imgW="2044700" imgH="444500" progId="Equation.3">
              <p:embed/>
            </p:oleObj>
          </a:graphicData>
        </a:graphic>
      </p:graphicFrame>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6" name="Object 12"/>
          <p:cNvGraphicFramePr>
            <a:graphicFrameLocks noChangeAspect="1"/>
          </p:cNvGraphicFramePr>
          <p:nvPr/>
        </p:nvGraphicFramePr>
        <p:xfrm>
          <a:off x="571472" y="4929198"/>
          <a:ext cx="3966296" cy="928694"/>
        </p:xfrm>
        <a:graphic>
          <a:graphicData uri="http://schemas.openxmlformats.org/presentationml/2006/ole">
            <p:oleObj spid="_x0000_s1036" name="Equation" r:id="rId8" imgW="1955800" imgH="457200" progId="Equation.3">
              <p:embed/>
            </p:oleObj>
          </a:graphicData>
        </a:graphic>
      </p:graphicFrame>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8" name="Object 14"/>
          <p:cNvGraphicFramePr>
            <a:graphicFrameLocks noChangeAspect="1"/>
          </p:cNvGraphicFramePr>
          <p:nvPr/>
        </p:nvGraphicFramePr>
        <p:xfrm>
          <a:off x="4572000" y="3607848"/>
          <a:ext cx="2643206" cy="824831"/>
        </p:xfrm>
        <a:graphic>
          <a:graphicData uri="http://schemas.openxmlformats.org/presentationml/2006/ole">
            <p:oleObj spid="_x0000_s1038" name="Equation" r:id="rId9" imgW="1346200" imgH="41910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7224" y="1571612"/>
            <a:ext cx="7215238"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tabLst>
                <a:tab pos="2865438" algn="ctr"/>
                <a:tab pos="5730875" algn="r"/>
              </a:tabLst>
            </a:pPr>
            <a:r>
              <a:rPr lang="en-GB" b="1" dirty="0" smtClean="0">
                <a:solidFill>
                  <a:schemeClr val="tx1"/>
                </a:solidFill>
                <a:latin typeface="Calibri" pitchFamily="34" charset="0"/>
                <a:ea typeface="Calibri" pitchFamily="34" charset="0"/>
                <a:cs typeface="Times New Roman" pitchFamily="18" charset="0"/>
              </a:rPr>
              <a:t>                                                    </a:t>
            </a:r>
            <a:r>
              <a:rPr lang="en-GB" sz="2800" b="1" dirty="0" err="1" smtClean="0">
                <a:solidFill>
                  <a:schemeClr val="tx1"/>
                </a:solidFill>
                <a:latin typeface="Calibri" pitchFamily="34" charset="0"/>
                <a:ea typeface="Calibri" pitchFamily="34" charset="0"/>
                <a:cs typeface="Times New Roman" pitchFamily="18" charset="0"/>
              </a:rPr>
              <a:t>Trwcell</a:t>
            </a:r>
            <a:r>
              <a:rPr lang="en-GB" sz="2800" b="1" dirty="0" smtClean="0">
                <a:solidFill>
                  <a:schemeClr val="tx1"/>
                </a:solidFill>
                <a:latin typeface="Calibri" pitchFamily="34" charset="0"/>
                <a:ea typeface="Calibri" pitchFamily="34" charset="0"/>
                <a:cs typeface="Times New Roman" pitchFamily="18" charset="0"/>
              </a:rPr>
              <a:t> Cavity</a:t>
            </a:r>
            <a:endParaRPr lang="en-GB" sz="2800" dirty="0" smtClean="0">
              <a:solidFill>
                <a:schemeClr val="tx1"/>
              </a:solidFill>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Z_before_the first cavity_trwcell.bmp"/>
          <p:cNvPicPr/>
          <p:nvPr/>
        </p:nvPicPr>
        <p:blipFill>
          <a:blip r:embed="rId2" cstate="print"/>
          <a:stretch>
            <a:fillRect/>
          </a:stretch>
        </p:blipFill>
        <p:spPr>
          <a:xfrm>
            <a:off x="714348" y="1857364"/>
            <a:ext cx="7572428" cy="4560263"/>
          </a:xfrm>
          <a:prstGeom prst="rect">
            <a:avLst/>
          </a:prstGeom>
        </p:spPr>
      </p:pic>
      <p:sp>
        <p:nvSpPr>
          <p:cNvPr id="5" name="Rounded Rectangle 4"/>
          <p:cNvSpPr/>
          <p:nvPr/>
        </p:nvSpPr>
        <p:spPr>
          <a:xfrm>
            <a:off x="642910" y="285728"/>
            <a:ext cx="7572428"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17. Longitudinal Phase space before the first cavity using a </a:t>
            </a:r>
            <a:r>
              <a:rPr lang="en-GB" dirty="0" err="1"/>
              <a:t>Trwcell</a:t>
            </a:r>
            <a:r>
              <a:rPr lang="en-GB" dirty="0"/>
              <a:t> cavity.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Z_after_the first cavity_trwcell.bmp"/>
          <p:cNvPicPr/>
          <p:nvPr/>
        </p:nvPicPr>
        <p:blipFill>
          <a:blip r:embed="rId2" cstate="print"/>
          <a:stretch>
            <a:fillRect/>
          </a:stretch>
        </p:blipFill>
        <p:spPr>
          <a:xfrm>
            <a:off x="642910" y="1714488"/>
            <a:ext cx="7786742" cy="4714908"/>
          </a:xfrm>
          <a:prstGeom prst="rect">
            <a:avLst/>
          </a:prstGeom>
        </p:spPr>
      </p:pic>
      <p:sp>
        <p:nvSpPr>
          <p:cNvPr id="3" name="Rounded Rectangle 2"/>
          <p:cNvSpPr/>
          <p:nvPr/>
        </p:nvSpPr>
        <p:spPr>
          <a:xfrm>
            <a:off x="642910" y="285728"/>
            <a:ext cx="7715304"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18. Longitudinal Phase space after the first cavity using a </a:t>
            </a:r>
            <a:r>
              <a:rPr lang="en-GB" dirty="0" err="1"/>
              <a:t>Trwcell</a:t>
            </a:r>
            <a:r>
              <a:rPr lang="en-GB" dirty="0"/>
              <a:t> cavity.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x_x_trwcell_before_1st_cavity.bmp"/>
          <p:cNvPicPr/>
          <p:nvPr/>
        </p:nvPicPr>
        <p:blipFill>
          <a:blip r:embed="rId2" cstate="print"/>
          <a:stretch>
            <a:fillRect/>
          </a:stretch>
        </p:blipFill>
        <p:spPr>
          <a:xfrm>
            <a:off x="357158" y="1785926"/>
            <a:ext cx="8215370" cy="4643470"/>
          </a:xfrm>
          <a:prstGeom prst="rect">
            <a:avLst/>
          </a:prstGeom>
        </p:spPr>
      </p:pic>
      <p:sp>
        <p:nvSpPr>
          <p:cNvPr id="3" name="Rounded Rectangle 2"/>
          <p:cNvSpPr/>
          <p:nvPr/>
        </p:nvSpPr>
        <p:spPr>
          <a:xfrm>
            <a:off x="857224" y="214290"/>
            <a:ext cx="7358114"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19. Horizontal Phase space before the first cavity using a </a:t>
            </a:r>
            <a:r>
              <a:rPr lang="en-GB" dirty="0" err="1"/>
              <a:t>Trwcell</a:t>
            </a:r>
            <a:r>
              <a:rPr lang="en-GB" dirty="0"/>
              <a:t> cavity.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x_x_trwcell_after_1st_cavity.bmp"/>
          <p:cNvPicPr/>
          <p:nvPr/>
        </p:nvPicPr>
        <p:blipFill>
          <a:blip r:embed="rId2" cstate="print"/>
          <a:stretch>
            <a:fillRect/>
          </a:stretch>
        </p:blipFill>
        <p:spPr>
          <a:xfrm>
            <a:off x="571472" y="1571612"/>
            <a:ext cx="7929618" cy="4714908"/>
          </a:xfrm>
          <a:prstGeom prst="rect">
            <a:avLst/>
          </a:prstGeom>
        </p:spPr>
      </p:pic>
      <p:sp>
        <p:nvSpPr>
          <p:cNvPr id="3" name="Rounded Rectangle 2"/>
          <p:cNvSpPr/>
          <p:nvPr/>
        </p:nvSpPr>
        <p:spPr>
          <a:xfrm>
            <a:off x="928662" y="214290"/>
            <a:ext cx="714380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20. Horizontal Phase space after the first cavity using a </a:t>
            </a:r>
            <a:r>
              <a:rPr lang="en-GB" dirty="0" err="1"/>
              <a:t>Trwcell</a:t>
            </a:r>
            <a:r>
              <a:rPr lang="en-GB" dirty="0"/>
              <a:t> cavity.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37665" y="3043428"/>
          <a:ext cx="5868670" cy="771144"/>
        </p:xfrm>
        <a:graphic>
          <a:graphicData uri="http://schemas.openxmlformats.org/drawingml/2006/table">
            <a:tbl>
              <a:tblPr/>
              <a:tblGrid>
                <a:gridCol w="1955800"/>
                <a:gridCol w="1956435"/>
                <a:gridCol w="1956435"/>
              </a:tblGrid>
              <a:tr h="0">
                <a:tc>
                  <a:txBody>
                    <a:bodyPr/>
                    <a:lstStyle/>
                    <a:p>
                      <a:pPr>
                        <a:lnSpc>
                          <a:spcPct val="115000"/>
                        </a:lnSpc>
                        <a:spcAft>
                          <a:spcPts val="0"/>
                        </a:spcAft>
                      </a:pPr>
                      <a:r>
                        <a:rPr lang="en-GB" sz="1100">
                          <a:latin typeface="Calibri"/>
                          <a:ea typeface="Calibri"/>
                          <a:cs typeface="Times New Roman"/>
                        </a:rPr>
                        <a:t>Horizontal phase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slope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Before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X=0.018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 -0.003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a:latin typeface="Calibri"/>
                          <a:ea typeface="Calibri"/>
                          <a:cs typeface="Times New Roman"/>
                        </a:rPr>
                        <a:t>After the  1st cavity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X=0.0125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Bx=-0.0019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ounded Rectangle 2"/>
          <p:cNvSpPr/>
          <p:nvPr/>
        </p:nvSpPr>
        <p:spPr>
          <a:xfrm>
            <a:off x="1142976" y="714356"/>
            <a:ext cx="6643734"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Table </a:t>
            </a:r>
            <a:r>
              <a:rPr lang="en-GB" dirty="0"/>
              <a:t>.3 summary of results for the </a:t>
            </a:r>
            <a:r>
              <a:rPr lang="en-GB" dirty="0" err="1"/>
              <a:t>Trwcell</a:t>
            </a:r>
            <a:r>
              <a:rPr lang="en-GB" dirty="0"/>
              <a:t> simulations.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thOctober_chopper_off.bmp"/>
          <p:cNvPicPr>
            <a:picLocks noChangeAspect="1"/>
          </p:cNvPicPr>
          <p:nvPr/>
        </p:nvPicPr>
        <p:blipFill>
          <a:blip r:embed="rId3" cstate="print"/>
          <a:stretch>
            <a:fillRect/>
          </a:stretch>
        </p:blipFill>
        <p:spPr>
          <a:xfrm>
            <a:off x="142844" y="0"/>
            <a:ext cx="8858312" cy="3420619"/>
          </a:xfrm>
          <a:prstGeom prst="rect">
            <a:avLst/>
          </a:prstGeom>
        </p:spPr>
      </p:pic>
      <p:cxnSp>
        <p:nvCxnSpPr>
          <p:cNvPr id="9" name="Straight Arrow Connector 8"/>
          <p:cNvCxnSpPr/>
          <p:nvPr/>
        </p:nvCxnSpPr>
        <p:spPr>
          <a:xfrm rot="5400000" flipH="1" flipV="1">
            <a:off x="1540035" y="119799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28728" y="785794"/>
            <a:ext cx="500066" cy="369332"/>
          </a:xfrm>
          <a:prstGeom prst="rect">
            <a:avLst/>
          </a:prstGeom>
          <a:noFill/>
        </p:spPr>
        <p:txBody>
          <a:bodyPr wrap="square" rtlCol="0">
            <a:spAutoFit/>
          </a:bodyPr>
          <a:lstStyle/>
          <a:p>
            <a:r>
              <a:rPr lang="en-GB" dirty="0" smtClean="0"/>
              <a:t>Q1</a:t>
            </a:r>
            <a:endParaRPr lang="en-GB" dirty="0"/>
          </a:p>
        </p:txBody>
      </p:sp>
      <p:cxnSp>
        <p:nvCxnSpPr>
          <p:cNvPr id="12" name="Straight Arrow Connector 11"/>
          <p:cNvCxnSpPr/>
          <p:nvPr/>
        </p:nvCxnSpPr>
        <p:spPr>
          <a:xfrm rot="5400000" flipH="1" flipV="1">
            <a:off x="1857356" y="1285860"/>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57356" y="857232"/>
            <a:ext cx="571504" cy="369332"/>
          </a:xfrm>
          <a:prstGeom prst="rect">
            <a:avLst/>
          </a:prstGeom>
          <a:noFill/>
        </p:spPr>
        <p:txBody>
          <a:bodyPr wrap="square" rtlCol="0">
            <a:spAutoFit/>
          </a:bodyPr>
          <a:lstStyle/>
          <a:p>
            <a:r>
              <a:rPr lang="en-GB" dirty="0" smtClean="0"/>
              <a:t>Q2</a:t>
            </a:r>
            <a:endParaRPr lang="en-GB" dirty="0"/>
          </a:p>
        </p:txBody>
      </p:sp>
      <p:cxnSp>
        <p:nvCxnSpPr>
          <p:cNvPr id="15" name="Straight Arrow Connector 14"/>
          <p:cNvCxnSpPr/>
          <p:nvPr/>
        </p:nvCxnSpPr>
        <p:spPr>
          <a:xfrm flipV="1">
            <a:off x="2452305" y="918140"/>
            <a:ext cx="1588" cy="25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4546" y="642918"/>
            <a:ext cx="500066" cy="369332"/>
          </a:xfrm>
          <a:prstGeom prst="rect">
            <a:avLst/>
          </a:prstGeom>
          <a:noFill/>
        </p:spPr>
        <p:txBody>
          <a:bodyPr wrap="square" rtlCol="0">
            <a:spAutoFit/>
          </a:bodyPr>
          <a:lstStyle/>
          <a:p>
            <a:r>
              <a:rPr lang="en-GB" dirty="0" smtClean="0"/>
              <a:t>Q3</a:t>
            </a:r>
            <a:endParaRPr lang="en-GB" dirty="0"/>
          </a:p>
        </p:txBody>
      </p:sp>
      <p:cxnSp>
        <p:nvCxnSpPr>
          <p:cNvPr id="18" name="Straight Arrow Connector 17"/>
          <p:cNvCxnSpPr/>
          <p:nvPr/>
        </p:nvCxnSpPr>
        <p:spPr>
          <a:xfrm rot="5400000">
            <a:off x="2035951" y="232171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00232" y="2428868"/>
            <a:ext cx="500066" cy="369332"/>
          </a:xfrm>
          <a:prstGeom prst="rect">
            <a:avLst/>
          </a:prstGeom>
          <a:noFill/>
        </p:spPr>
        <p:txBody>
          <a:bodyPr wrap="square" rtlCol="0">
            <a:spAutoFit/>
          </a:bodyPr>
          <a:lstStyle/>
          <a:p>
            <a:r>
              <a:rPr lang="en-GB" dirty="0" smtClean="0"/>
              <a:t>C1</a:t>
            </a:r>
            <a:endParaRPr lang="en-GB" dirty="0"/>
          </a:p>
        </p:txBody>
      </p:sp>
      <p:cxnSp>
        <p:nvCxnSpPr>
          <p:cNvPr id="21" name="Straight Arrow Connector 20"/>
          <p:cNvCxnSpPr/>
          <p:nvPr/>
        </p:nvCxnSpPr>
        <p:spPr>
          <a:xfrm>
            <a:off x="2508113" y="2428868"/>
            <a:ext cx="64294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57422" y="2357430"/>
            <a:ext cx="1000132" cy="338554"/>
          </a:xfrm>
          <a:prstGeom prst="rect">
            <a:avLst/>
          </a:prstGeom>
          <a:noFill/>
        </p:spPr>
        <p:txBody>
          <a:bodyPr wrap="square" rtlCol="0">
            <a:spAutoFit/>
          </a:bodyPr>
          <a:lstStyle/>
          <a:p>
            <a:r>
              <a:rPr lang="en-GB" sz="1600" dirty="0" smtClean="0"/>
              <a:t>Chopper1</a:t>
            </a:r>
            <a:endParaRPr lang="en-GB" sz="1600" dirty="0"/>
          </a:p>
        </p:txBody>
      </p:sp>
      <p:cxnSp>
        <p:nvCxnSpPr>
          <p:cNvPr id="24" name="Straight Arrow Connector 23"/>
          <p:cNvCxnSpPr/>
          <p:nvPr/>
        </p:nvCxnSpPr>
        <p:spPr>
          <a:xfrm>
            <a:off x="3500430" y="2428868"/>
            <a:ext cx="50006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57554" y="2357430"/>
            <a:ext cx="857256" cy="338554"/>
          </a:xfrm>
          <a:prstGeom prst="rect">
            <a:avLst/>
          </a:prstGeom>
          <a:noFill/>
        </p:spPr>
        <p:txBody>
          <a:bodyPr wrap="square" rtlCol="0">
            <a:spAutoFit/>
          </a:bodyPr>
          <a:lstStyle/>
          <a:p>
            <a:r>
              <a:rPr lang="en-GB" sz="1600" dirty="0" smtClean="0"/>
              <a:t>Dump1</a:t>
            </a:r>
            <a:endParaRPr lang="en-GB" sz="1600" dirty="0"/>
          </a:p>
        </p:txBody>
      </p:sp>
      <p:cxnSp>
        <p:nvCxnSpPr>
          <p:cNvPr id="31" name="Straight Arrow Connector 30"/>
          <p:cNvCxnSpPr/>
          <p:nvPr/>
        </p:nvCxnSpPr>
        <p:spPr>
          <a:xfrm rot="5400000" flipH="1" flipV="1">
            <a:off x="3857620" y="128586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57620" y="785794"/>
            <a:ext cx="500066" cy="369332"/>
          </a:xfrm>
          <a:prstGeom prst="rect">
            <a:avLst/>
          </a:prstGeom>
          <a:noFill/>
        </p:spPr>
        <p:txBody>
          <a:bodyPr wrap="square" rtlCol="0">
            <a:spAutoFit/>
          </a:bodyPr>
          <a:lstStyle/>
          <a:p>
            <a:r>
              <a:rPr lang="en-GB" dirty="0" smtClean="0"/>
              <a:t>Q4</a:t>
            </a:r>
            <a:endParaRPr lang="en-GB" dirty="0"/>
          </a:p>
        </p:txBody>
      </p:sp>
      <p:cxnSp>
        <p:nvCxnSpPr>
          <p:cNvPr id="34" name="Straight Arrow Connector 33"/>
          <p:cNvCxnSpPr/>
          <p:nvPr/>
        </p:nvCxnSpPr>
        <p:spPr>
          <a:xfrm rot="5400000">
            <a:off x="4750595" y="2536025"/>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43438" y="2571744"/>
            <a:ext cx="428628" cy="369332"/>
          </a:xfrm>
          <a:prstGeom prst="rect">
            <a:avLst/>
          </a:prstGeom>
          <a:noFill/>
        </p:spPr>
        <p:txBody>
          <a:bodyPr wrap="square" rtlCol="0">
            <a:spAutoFit/>
          </a:bodyPr>
          <a:lstStyle/>
          <a:p>
            <a:r>
              <a:rPr lang="en-GB" dirty="0" smtClean="0"/>
              <a:t>C2</a:t>
            </a:r>
            <a:endParaRPr lang="en-GB" dirty="0"/>
          </a:p>
        </p:txBody>
      </p:sp>
      <p:cxnSp>
        <p:nvCxnSpPr>
          <p:cNvPr id="37" name="Straight Arrow Connector 36"/>
          <p:cNvCxnSpPr/>
          <p:nvPr/>
        </p:nvCxnSpPr>
        <p:spPr>
          <a:xfrm rot="5400000" flipH="1" flipV="1">
            <a:off x="4921375" y="96664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86314" y="571480"/>
            <a:ext cx="571504" cy="369332"/>
          </a:xfrm>
          <a:prstGeom prst="rect">
            <a:avLst/>
          </a:prstGeom>
          <a:noFill/>
        </p:spPr>
        <p:txBody>
          <a:bodyPr wrap="square" rtlCol="0">
            <a:spAutoFit/>
          </a:bodyPr>
          <a:lstStyle/>
          <a:p>
            <a:r>
              <a:rPr lang="en-GB" dirty="0" smtClean="0"/>
              <a:t>Q5</a:t>
            </a:r>
            <a:endParaRPr lang="en-GB" dirty="0"/>
          </a:p>
        </p:txBody>
      </p:sp>
      <p:cxnSp>
        <p:nvCxnSpPr>
          <p:cNvPr id="48" name="Straight Arrow Connector 47"/>
          <p:cNvCxnSpPr/>
          <p:nvPr/>
        </p:nvCxnSpPr>
        <p:spPr>
          <a:xfrm>
            <a:off x="5088799" y="2659915"/>
            <a:ext cx="64294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072066" y="2285992"/>
            <a:ext cx="928694" cy="307777"/>
          </a:xfrm>
          <a:prstGeom prst="rect">
            <a:avLst/>
          </a:prstGeom>
          <a:noFill/>
        </p:spPr>
        <p:txBody>
          <a:bodyPr wrap="square" rtlCol="0">
            <a:spAutoFit/>
          </a:bodyPr>
          <a:lstStyle/>
          <a:p>
            <a:r>
              <a:rPr lang="en-GB" sz="1400" dirty="0" smtClean="0"/>
              <a:t>Chopper2</a:t>
            </a:r>
            <a:endParaRPr lang="en-GB" sz="1400" dirty="0"/>
          </a:p>
        </p:txBody>
      </p:sp>
      <p:cxnSp>
        <p:nvCxnSpPr>
          <p:cNvPr id="51" name="Straight Arrow Connector 50"/>
          <p:cNvCxnSpPr/>
          <p:nvPr/>
        </p:nvCxnSpPr>
        <p:spPr>
          <a:xfrm>
            <a:off x="6072198" y="2643182"/>
            <a:ext cx="5715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00760" y="2285992"/>
            <a:ext cx="714380" cy="307777"/>
          </a:xfrm>
          <a:prstGeom prst="rect">
            <a:avLst/>
          </a:prstGeom>
          <a:noFill/>
        </p:spPr>
        <p:txBody>
          <a:bodyPr wrap="square" rtlCol="0">
            <a:spAutoFit/>
          </a:bodyPr>
          <a:lstStyle/>
          <a:p>
            <a:r>
              <a:rPr lang="en-GB" sz="1400" dirty="0" smtClean="0"/>
              <a:t>Dump2</a:t>
            </a:r>
            <a:endParaRPr lang="en-GB" sz="1400" dirty="0"/>
          </a:p>
        </p:txBody>
      </p:sp>
      <p:cxnSp>
        <p:nvCxnSpPr>
          <p:cNvPr id="54" name="Straight Arrow Connector 53"/>
          <p:cNvCxnSpPr/>
          <p:nvPr/>
        </p:nvCxnSpPr>
        <p:spPr>
          <a:xfrm rot="5400000" flipH="1" flipV="1">
            <a:off x="6429388" y="128506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429388" y="714356"/>
            <a:ext cx="500066" cy="369332"/>
          </a:xfrm>
          <a:prstGeom prst="rect">
            <a:avLst/>
          </a:prstGeom>
          <a:noFill/>
        </p:spPr>
        <p:txBody>
          <a:bodyPr wrap="square" rtlCol="0">
            <a:spAutoFit/>
          </a:bodyPr>
          <a:lstStyle/>
          <a:p>
            <a:r>
              <a:rPr lang="en-GB" dirty="0" smtClean="0"/>
              <a:t>Q6</a:t>
            </a:r>
            <a:endParaRPr lang="en-GB" dirty="0"/>
          </a:p>
        </p:txBody>
      </p:sp>
      <p:cxnSp>
        <p:nvCxnSpPr>
          <p:cNvPr id="61" name="Straight Arrow Connector 60"/>
          <p:cNvCxnSpPr/>
          <p:nvPr/>
        </p:nvCxnSpPr>
        <p:spPr>
          <a:xfrm rot="5400000" flipH="1" flipV="1">
            <a:off x="7000892" y="107154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929454" y="357166"/>
            <a:ext cx="571504" cy="584775"/>
          </a:xfrm>
          <a:prstGeom prst="rect">
            <a:avLst/>
          </a:prstGeom>
          <a:noFill/>
        </p:spPr>
        <p:txBody>
          <a:bodyPr wrap="square" rtlCol="0">
            <a:spAutoFit/>
          </a:bodyPr>
          <a:lstStyle/>
          <a:p>
            <a:r>
              <a:rPr lang="en-GB" dirty="0" smtClean="0"/>
              <a:t/>
            </a:r>
            <a:br>
              <a:rPr lang="en-GB" dirty="0" smtClean="0"/>
            </a:br>
            <a:r>
              <a:rPr lang="en-GB" sz="1400" strike="sngStrike" dirty="0" smtClean="0"/>
              <a:t>Q7</a:t>
            </a:r>
            <a:endParaRPr lang="en-GB" sz="1400" strike="sngStrike" dirty="0"/>
          </a:p>
        </p:txBody>
      </p:sp>
      <p:cxnSp>
        <p:nvCxnSpPr>
          <p:cNvPr id="64" name="Straight Arrow Connector 63"/>
          <p:cNvCxnSpPr/>
          <p:nvPr/>
        </p:nvCxnSpPr>
        <p:spPr>
          <a:xfrm rot="5400000">
            <a:off x="7321260" y="260746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215206" y="2643182"/>
            <a:ext cx="428628" cy="369332"/>
          </a:xfrm>
          <a:prstGeom prst="rect">
            <a:avLst/>
          </a:prstGeom>
          <a:noFill/>
        </p:spPr>
        <p:txBody>
          <a:bodyPr wrap="square" rtlCol="0">
            <a:spAutoFit/>
          </a:bodyPr>
          <a:lstStyle/>
          <a:p>
            <a:r>
              <a:rPr lang="en-GB" dirty="0" smtClean="0"/>
              <a:t>C3</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rizontal_Emittance_trwcell.bmp"/>
          <p:cNvPicPr/>
          <p:nvPr/>
        </p:nvPicPr>
        <p:blipFill>
          <a:blip r:embed="rId2" cstate="print"/>
          <a:stretch>
            <a:fillRect/>
          </a:stretch>
        </p:blipFill>
        <p:spPr>
          <a:xfrm>
            <a:off x="357158" y="1785926"/>
            <a:ext cx="8143932" cy="4643470"/>
          </a:xfrm>
          <a:prstGeom prst="rect">
            <a:avLst/>
          </a:prstGeom>
        </p:spPr>
      </p:pic>
      <p:sp>
        <p:nvSpPr>
          <p:cNvPr id="3" name="Rounded Rectangle 2"/>
          <p:cNvSpPr/>
          <p:nvPr/>
        </p:nvSpPr>
        <p:spPr>
          <a:xfrm>
            <a:off x="642910" y="357166"/>
            <a:ext cx="742955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21. Horizontal emittance as a function of z for </a:t>
            </a:r>
            <a:r>
              <a:rPr lang="en-GB" dirty="0" err="1"/>
              <a:t>Trwcell</a:t>
            </a:r>
            <a:r>
              <a:rPr lang="en-GB"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rtical_Emittance_trwcell.bmp"/>
          <p:cNvPicPr/>
          <p:nvPr/>
        </p:nvPicPr>
        <p:blipFill>
          <a:blip r:embed="rId2" cstate="print"/>
          <a:stretch>
            <a:fillRect/>
          </a:stretch>
        </p:blipFill>
        <p:spPr>
          <a:xfrm>
            <a:off x="428596" y="1571612"/>
            <a:ext cx="8215370" cy="4714908"/>
          </a:xfrm>
          <a:prstGeom prst="rect">
            <a:avLst/>
          </a:prstGeom>
        </p:spPr>
      </p:pic>
      <p:sp>
        <p:nvSpPr>
          <p:cNvPr id="3" name="Rounded Rectangle 2"/>
          <p:cNvSpPr/>
          <p:nvPr/>
        </p:nvSpPr>
        <p:spPr>
          <a:xfrm>
            <a:off x="714348" y="214290"/>
            <a:ext cx="771530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22. vertical emittance as a function of z for </a:t>
            </a:r>
            <a:r>
              <a:rPr lang="en-GB" dirty="0" err="1"/>
              <a:t>Trwcell</a:t>
            </a:r>
            <a:r>
              <a:rPr lang="en-GB"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ss_Trwcell.jpg"/>
          <p:cNvPicPr/>
          <p:nvPr/>
        </p:nvPicPr>
        <p:blipFill>
          <a:blip r:embed="rId2" cstate="print"/>
          <a:stretch>
            <a:fillRect/>
          </a:stretch>
        </p:blipFill>
        <p:spPr>
          <a:xfrm>
            <a:off x="642910" y="2000240"/>
            <a:ext cx="7929618" cy="4500594"/>
          </a:xfrm>
          <a:prstGeom prst="rect">
            <a:avLst/>
          </a:prstGeom>
        </p:spPr>
      </p:pic>
      <p:sp>
        <p:nvSpPr>
          <p:cNvPr id="3" name="Rounded Rectangle 2"/>
          <p:cNvSpPr/>
          <p:nvPr/>
        </p:nvSpPr>
        <p:spPr>
          <a:xfrm>
            <a:off x="714348" y="214290"/>
            <a:ext cx="785818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24.  Beam loss for the 3 cavity lattice using </a:t>
            </a:r>
            <a:r>
              <a:rPr lang="en-GB" dirty="0" err="1"/>
              <a:t>Trwcell</a:t>
            </a:r>
            <a:r>
              <a:rPr lang="en-GB" dirty="0"/>
              <a:t>. The number of initial particles is 9145. The old value of the cavity gaps was 21.5 cm. The new value of cavity caps is 16.5 cm. The electric fields for the cavities have been accordingly changed. The transmission has dropped.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itudinal_Emittance_trwcell.bmp"/>
          <p:cNvPicPr/>
          <p:nvPr/>
        </p:nvPicPr>
        <p:blipFill>
          <a:blip r:embed="rId2" cstate="print"/>
          <a:stretch>
            <a:fillRect/>
          </a:stretch>
        </p:blipFill>
        <p:spPr>
          <a:xfrm>
            <a:off x="428596" y="1857364"/>
            <a:ext cx="8358246" cy="4572032"/>
          </a:xfrm>
          <a:prstGeom prst="rect">
            <a:avLst/>
          </a:prstGeom>
        </p:spPr>
      </p:pic>
      <p:sp>
        <p:nvSpPr>
          <p:cNvPr id="3" name="Rounded Rectangle 2"/>
          <p:cNvSpPr/>
          <p:nvPr/>
        </p:nvSpPr>
        <p:spPr>
          <a:xfrm>
            <a:off x="785786" y="142852"/>
            <a:ext cx="778674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23. Longitudinal emittance as a function of z for </a:t>
            </a:r>
            <a:r>
              <a:rPr lang="en-GB" dirty="0" err="1"/>
              <a:t>Trwcell</a:t>
            </a:r>
            <a:r>
              <a:rPr lang="en-GB"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7224" y="4143380"/>
            <a:ext cx="7215238"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Thank you</a:t>
            </a:r>
            <a:endParaRPr lang="en-GB" sz="3200" dirty="0"/>
          </a:p>
        </p:txBody>
      </p:sp>
      <p:sp>
        <p:nvSpPr>
          <p:cNvPr id="3" name="TextBox 2"/>
          <p:cNvSpPr txBox="1"/>
          <p:nvPr/>
        </p:nvSpPr>
        <p:spPr>
          <a:xfrm>
            <a:off x="857224" y="785794"/>
            <a:ext cx="7500990" cy="2308324"/>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Wingdings" pitchFamily="2" charset="2"/>
              <a:buChar char="Ø"/>
            </a:pPr>
            <a:r>
              <a:rPr lang="en-GB" dirty="0" smtClean="0"/>
              <a:t>Transmission now is one main concern,</a:t>
            </a:r>
          </a:p>
          <a:p>
            <a:pPr>
              <a:buFont typeface="Wingdings" pitchFamily="2" charset="2"/>
              <a:buChar char="Ø"/>
            </a:pPr>
            <a:endParaRPr lang="en-GB" dirty="0" smtClean="0"/>
          </a:p>
          <a:p>
            <a:pPr>
              <a:buFont typeface="Wingdings" pitchFamily="2" charset="2"/>
              <a:buChar char="Ø"/>
            </a:pPr>
            <a:r>
              <a:rPr lang="en-GB" dirty="0" smtClean="0"/>
              <a:t>Power needed will be subject to changes as we go to higher transmissions.</a:t>
            </a:r>
          </a:p>
          <a:p>
            <a:pPr>
              <a:buFont typeface="Wingdings" pitchFamily="2" charset="2"/>
              <a:buChar char="Ø"/>
            </a:pPr>
            <a:r>
              <a:rPr lang="en-GB" dirty="0" smtClean="0"/>
              <a:t>Confusion between the LINAC and Ring definitions for power.</a:t>
            </a:r>
          </a:p>
          <a:p>
            <a:endParaRPr lang="en-GB" dirty="0" smtClean="0"/>
          </a:p>
          <a:p>
            <a:pPr>
              <a:buFont typeface="Wingdings" pitchFamily="2" charset="2"/>
              <a:buChar char="Ø"/>
            </a:pPr>
            <a:r>
              <a:rPr lang="en-GB" dirty="0" err="1" smtClean="0"/>
              <a:t>Juergen</a:t>
            </a:r>
            <a:r>
              <a:rPr lang="en-GB" dirty="0" smtClean="0"/>
              <a:t> suggest a kind of scaling approach for finding power (I am not convinced yet that we need </a:t>
            </a:r>
            <a:r>
              <a:rPr lang="en-GB" smtClean="0"/>
              <a:t>that method; more </a:t>
            </a:r>
            <a:r>
              <a:rPr lang="en-GB" dirty="0" smtClean="0"/>
              <a:t>discussion with </a:t>
            </a:r>
            <a:r>
              <a:rPr lang="en-GB" dirty="0" err="1" smtClean="0"/>
              <a:t>Juergen</a:t>
            </a:r>
            <a:r>
              <a:rPr lang="en-GB" dirty="0" smtClean="0"/>
              <a:t> is needed)</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x-x_before_1st_cavity.bmp"/>
          <p:cNvPicPr/>
          <p:nvPr/>
        </p:nvPicPr>
        <p:blipFill>
          <a:blip r:embed="rId2" cstate="print"/>
          <a:stretch>
            <a:fillRect/>
          </a:stretch>
        </p:blipFill>
        <p:spPr>
          <a:xfrm>
            <a:off x="857224" y="1898967"/>
            <a:ext cx="7286675" cy="4101801"/>
          </a:xfrm>
          <a:prstGeom prst="rect">
            <a:avLst/>
          </a:prstGeom>
        </p:spPr>
      </p:pic>
      <p:sp>
        <p:nvSpPr>
          <p:cNvPr id="6" name="Rounded Rectangle 5"/>
          <p:cNvSpPr/>
          <p:nvPr/>
        </p:nvSpPr>
        <p:spPr>
          <a:xfrm>
            <a:off x="571472" y="285728"/>
            <a:ext cx="785818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1. Horizontal Phase space plot at z=0.650983. The beam </a:t>
            </a:r>
            <a:r>
              <a:rPr lang="en-GB" dirty="0" smtClean="0"/>
              <a:t>size = 0.018 </a:t>
            </a:r>
            <a:r>
              <a:rPr lang="en-GB" dirty="0"/>
              <a:t>and the slope, </a:t>
            </a:r>
            <a:r>
              <a:rPr lang="en-GB" dirty="0" err="1"/>
              <a:t>B</a:t>
            </a:r>
            <a:r>
              <a:rPr lang="en-GB" baseline="-25000" dirty="0" err="1"/>
              <a:t>x</a:t>
            </a:r>
            <a:r>
              <a:rPr lang="en-GB" dirty="0"/>
              <a:t>=-</a:t>
            </a:r>
            <a:r>
              <a:rPr lang="en-GB" dirty="0" smtClean="0"/>
              <a:t>0.003 using Map25D_TM.</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x-x_after_1st_cavity.bmp"/>
          <p:cNvPicPr/>
          <p:nvPr/>
        </p:nvPicPr>
        <p:blipFill>
          <a:blip r:embed="rId2" cstate="print"/>
          <a:stretch>
            <a:fillRect/>
          </a:stretch>
        </p:blipFill>
        <p:spPr>
          <a:xfrm>
            <a:off x="857224" y="1785927"/>
            <a:ext cx="7500990" cy="4214842"/>
          </a:xfrm>
          <a:prstGeom prst="rect">
            <a:avLst/>
          </a:prstGeom>
        </p:spPr>
      </p:pic>
      <p:sp>
        <p:nvSpPr>
          <p:cNvPr id="4" name="Rounded Rectangle 3"/>
          <p:cNvSpPr/>
          <p:nvPr/>
        </p:nvSpPr>
        <p:spPr>
          <a:xfrm>
            <a:off x="785786" y="428604"/>
            <a:ext cx="778674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2. Horizontal Phase space plot at z=0.811127. The beam </a:t>
            </a:r>
            <a:r>
              <a:rPr lang="en-GB" dirty="0" smtClean="0"/>
              <a:t>size = 0.013 </a:t>
            </a:r>
            <a:r>
              <a:rPr lang="en-GB" dirty="0"/>
              <a:t>and the slope, </a:t>
            </a:r>
            <a:r>
              <a:rPr lang="en-GB" dirty="0" err="1"/>
              <a:t>B</a:t>
            </a:r>
            <a:r>
              <a:rPr lang="en-GB" baseline="-25000" dirty="0" err="1"/>
              <a:t>x</a:t>
            </a:r>
            <a:r>
              <a:rPr lang="en-GB" dirty="0"/>
              <a:t>=-</a:t>
            </a:r>
            <a:r>
              <a:rPr lang="en-GB" dirty="0" smtClean="0"/>
              <a:t>0.0017 using Map25D_TM.</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_z_before_1st_cavity.bmp"/>
          <p:cNvPicPr/>
          <p:nvPr/>
        </p:nvPicPr>
        <p:blipFill>
          <a:blip r:embed="rId2" cstate="print"/>
          <a:stretch>
            <a:fillRect/>
          </a:stretch>
        </p:blipFill>
        <p:spPr>
          <a:xfrm>
            <a:off x="928662" y="1898967"/>
            <a:ext cx="7286675" cy="4101801"/>
          </a:xfrm>
          <a:prstGeom prst="rect">
            <a:avLst/>
          </a:prstGeom>
        </p:spPr>
      </p:pic>
      <p:sp>
        <p:nvSpPr>
          <p:cNvPr id="3" name="Rounded Rectangle 2"/>
          <p:cNvSpPr/>
          <p:nvPr/>
        </p:nvSpPr>
        <p:spPr>
          <a:xfrm>
            <a:off x="857224" y="357166"/>
            <a:ext cx="750099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3. Longitudinal Phase space before the first cavity using the Map25D_TM field </a:t>
            </a:r>
            <a:r>
              <a:rPr lang="en-GB" dirty="0" smtClean="0"/>
              <a:t>map using Map25D_TM.</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_z_after_1st_cavity.bmp"/>
          <p:cNvPicPr/>
          <p:nvPr/>
        </p:nvPicPr>
        <p:blipFill>
          <a:blip r:embed="rId2" cstate="print"/>
          <a:stretch>
            <a:fillRect/>
          </a:stretch>
        </p:blipFill>
        <p:spPr>
          <a:xfrm>
            <a:off x="714348" y="1714489"/>
            <a:ext cx="7858180" cy="4357718"/>
          </a:xfrm>
          <a:prstGeom prst="rect">
            <a:avLst/>
          </a:prstGeom>
        </p:spPr>
      </p:pic>
      <p:sp>
        <p:nvSpPr>
          <p:cNvPr id="3" name="Rounded Rectangle 2"/>
          <p:cNvSpPr/>
          <p:nvPr/>
        </p:nvSpPr>
        <p:spPr>
          <a:xfrm>
            <a:off x="857224" y="214290"/>
            <a:ext cx="7643866"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4. Longitudinal Phase space after the first cavity using the Map25D_TM field </a:t>
            </a:r>
            <a:r>
              <a:rPr lang="en-GB" dirty="0" smtClean="0"/>
              <a:t>map using Map25D_TM.</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itudinal_Phase_Sapce.bmp"/>
          <p:cNvPicPr/>
          <p:nvPr/>
        </p:nvPicPr>
        <p:blipFill>
          <a:blip r:embed="rId2" cstate="print"/>
          <a:stretch>
            <a:fillRect/>
          </a:stretch>
        </p:blipFill>
        <p:spPr>
          <a:xfrm>
            <a:off x="714348" y="1643050"/>
            <a:ext cx="7572427" cy="4286280"/>
          </a:xfrm>
          <a:prstGeom prst="rect">
            <a:avLst/>
          </a:prstGeom>
        </p:spPr>
      </p:pic>
      <p:sp>
        <p:nvSpPr>
          <p:cNvPr id="3" name="Rounded Rectangle 2"/>
          <p:cNvSpPr/>
          <p:nvPr/>
        </p:nvSpPr>
        <p:spPr>
          <a:xfrm>
            <a:off x="928662" y="428604"/>
            <a:ext cx="735811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5. Longitudinal </a:t>
            </a:r>
            <a:r>
              <a:rPr lang="en-GB" dirty="0" err="1"/>
              <a:t>rms</a:t>
            </a:r>
            <a:r>
              <a:rPr lang="en-GB" dirty="0"/>
              <a:t> emittance development </a:t>
            </a:r>
            <a:r>
              <a:rPr lang="en-GB" dirty="0" smtClean="0"/>
              <a:t>using Map25D_TM.</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rizontal_Phase_Sapce.bmp"/>
          <p:cNvPicPr/>
          <p:nvPr/>
        </p:nvPicPr>
        <p:blipFill>
          <a:blip r:embed="rId2" cstate="print"/>
          <a:stretch>
            <a:fillRect/>
          </a:stretch>
        </p:blipFill>
        <p:spPr>
          <a:xfrm>
            <a:off x="428596" y="1857364"/>
            <a:ext cx="8143932" cy="4429156"/>
          </a:xfrm>
          <a:prstGeom prst="rect">
            <a:avLst/>
          </a:prstGeom>
        </p:spPr>
      </p:pic>
      <p:sp>
        <p:nvSpPr>
          <p:cNvPr id="3" name="Rounded Rectangle 2"/>
          <p:cNvSpPr/>
          <p:nvPr/>
        </p:nvSpPr>
        <p:spPr>
          <a:xfrm>
            <a:off x="714348" y="214290"/>
            <a:ext cx="7643866"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Fig. 6. Horizontal </a:t>
            </a:r>
            <a:r>
              <a:rPr lang="en-GB" dirty="0" err="1"/>
              <a:t>rms</a:t>
            </a:r>
            <a:r>
              <a:rPr lang="en-GB" dirty="0"/>
              <a:t> emittance development 2Dmap.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696</Words>
  <Application>Microsoft Office PowerPoint</Application>
  <PresentationFormat>On-screen Show (4:3)</PresentationFormat>
  <Paragraphs>105</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FETS MEBT Simulations</vt:lpstr>
      <vt:lpstr>MEBT Re-bunching Cavities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FETS MEBT Simulations</dc:title>
  <dc:creator>aslanine</dc:creator>
  <cp:lastModifiedBy>Morteza</cp:lastModifiedBy>
  <cp:revision>68</cp:revision>
  <dcterms:created xsi:type="dcterms:W3CDTF">2013-04-15T08:53:01Z</dcterms:created>
  <dcterms:modified xsi:type="dcterms:W3CDTF">2013-04-17T11:23:55Z</dcterms:modified>
</cp:coreProperties>
</file>