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7" r:id="rId4"/>
    <p:sldId id="258" r:id="rId5"/>
    <p:sldId id="262" r:id="rId6"/>
    <p:sldId id="261" r:id="rId7"/>
    <p:sldId id="260" r:id="rId8"/>
    <p:sldId id="259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9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0E2E9-32FB-4F7D-B064-57E49C34C3F1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F566C-AAA5-4B45-A1C1-A0F1BB11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1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7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8699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08477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51419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1430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71942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45916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638680"/>
            <a:ext cx="5486400" cy="804862"/>
          </a:xfrm>
        </p:spPr>
        <p:txBody>
          <a:bodyPr/>
          <a:lstStyle>
            <a:lvl1pPr marL="0" indent="0">
              <a:buNone/>
              <a:defRPr sz="2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419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0E2E9-32FB-4F7D-B064-57E49C34C3F1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F566C-AAA5-4B45-A1C1-A0F1BB11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867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0E2E9-32FB-4F7D-B064-57E49C34C3F1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6F566C-AAA5-4B45-A1C1-A0F1BB11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17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0E2E9-32FB-4F7D-B064-57E49C34C3F1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F566C-AAA5-4B45-A1C1-A0F1BB11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339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/>
          <a:lstStyle>
            <a:lvl1pPr>
              <a:defRPr sz="4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70065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38004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5781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6047"/>
            <a:ext cx="7848872" cy="1362075"/>
          </a:xfrm>
        </p:spPr>
        <p:txBody>
          <a:bodyPr anchor="t"/>
          <a:lstStyle>
            <a:lvl1pPr algn="l">
              <a:defRPr sz="4400" b="1" cap="none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134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57338"/>
            <a:ext cx="3810000" cy="451486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3810000" cy="38004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8165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89733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182951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  <a:cs typeface="Arial" pitchFamily="34" charset="0"/>
              </a:defRPr>
            </a:lvl1pPr>
            <a:lvl2pPr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9906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9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E9A0E2E9-32FB-4F7D-B064-57E49C34C3F1}" type="datetimeFigureOut">
              <a:rPr lang="en-GB" smtClean="0"/>
              <a:t>26/05/2016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fld id="{8B6F566C-AAA5-4B45-A1C1-A0F1BB11CD01}" type="slidenum">
              <a:rPr lang="en-GB" smtClean="0"/>
              <a:t>‹#›</a:t>
            </a:fld>
            <a:endParaRPr lang="en-GB"/>
          </a:p>
        </p:txBody>
      </p:sp>
      <p:pic>
        <p:nvPicPr>
          <p:cNvPr id="1031" name="Picture 19" descr="STFC_to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>
              <a:defRPr/>
            </a:pPr>
            <a:fld id="{F97E375D-B22D-4012-B21F-5C37AD8B13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1752600"/>
          </a:xfrm>
        </p:spPr>
        <p:txBody>
          <a:bodyPr/>
          <a:lstStyle/>
          <a:p>
            <a:endParaRPr lang="en-GB" i="1" dirty="0" smtClean="0"/>
          </a:p>
          <a:p>
            <a:endParaRPr lang="en-GB" i="1" dirty="0"/>
          </a:p>
          <a:p>
            <a:r>
              <a:rPr lang="en-GB" i="1" dirty="0" smtClean="0"/>
              <a:t>27/04/2016</a:t>
            </a:r>
          </a:p>
          <a:p>
            <a:r>
              <a:rPr lang="en-GB" i="1" dirty="0" smtClean="0"/>
              <a:t>Chris Wilcox</a:t>
            </a:r>
            <a:endParaRPr lang="en-GB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1412776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2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C8C93"/>
                </a:solidFill>
                <a:latin typeface="Arial" charset="0"/>
                <a:ea typeface="ヒラギノ角ゴ Pro W3" pitchFamily="84" charset="-128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C8C93"/>
                </a:solidFill>
                <a:latin typeface="Arial" charset="0"/>
                <a:ea typeface="ヒラギノ角ゴ Pro W3" pitchFamily="84" charset="-128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C8C93"/>
                </a:solidFill>
                <a:latin typeface="Arial" charset="0"/>
                <a:ea typeface="ヒラギノ角ゴ Pro W3" pitchFamily="84" charset="-128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C8C93"/>
                </a:solidFill>
                <a:latin typeface="Arial" charset="0"/>
                <a:ea typeface="ヒラギノ角ゴ Pro W3" pitchFamily="84" charset="-128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84" charset="0"/>
                <a:ea typeface="ヒラギノ角ゴ Pro W3" pitchFamily="84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84" charset="0"/>
                <a:ea typeface="ヒラギノ角ゴ Pro W3" pitchFamily="84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84" charset="0"/>
                <a:ea typeface="ヒラギノ角ゴ Pro W3" pitchFamily="84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Lucida Grande" pitchFamily="84" charset="0"/>
                <a:ea typeface="ヒラギノ角ゴ Pro W3" pitchFamily="84" charset="-128"/>
              </a:defRPr>
            </a:lvl9pPr>
          </a:lstStyle>
          <a:p>
            <a:r>
              <a:rPr lang="en-GB" kern="0" dirty="0" smtClean="0"/>
              <a:t>FETS Technical Meeting:</a:t>
            </a:r>
            <a:br>
              <a:rPr lang="en-GB" kern="0" dirty="0" smtClean="0"/>
            </a:br>
            <a:r>
              <a:rPr lang="en-GB" kern="0" dirty="0" smtClean="0"/>
              <a:t>Chopper Update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390211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37" y="19776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Current Design:</a:t>
            </a:r>
            <a:br>
              <a:rPr lang="en-GB" dirty="0" smtClean="0"/>
            </a:br>
            <a:r>
              <a:rPr lang="en-GB" dirty="0" smtClean="0"/>
              <a:t>Transmission Properties over 40 cm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5948" y="4333149"/>
            <a:ext cx="6058052" cy="2505227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126102" y="1340768"/>
            <a:ext cx="8666018" cy="2992381"/>
            <a:chOff x="126102" y="1412776"/>
            <a:chExt cx="8666018" cy="299238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102" y="1412776"/>
              <a:ext cx="8144757" cy="2992381"/>
            </a:xfrm>
            <a:prstGeom prst="rect">
              <a:avLst/>
            </a:prstGeom>
          </p:spPr>
        </p:pic>
        <p:cxnSp>
          <p:nvCxnSpPr>
            <p:cNvPr id="6" name="Straight Connector 5"/>
            <p:cNvCxnSpPr/>
            <p:nvPr/>
          </p:nvCxnSpPr>
          <p:spPr bwMode="auto">
            <a:xfrm>
              <a:off x="126102" y="3148168"/>
              <a:ext cx="783027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7928024" y="2925664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</a:rPr>
                <a:t>Target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89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7544" y="1340768"/>
            <a:ext cx="8153400" cy="514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GB" sz="1800" kern="0" dirty="0" smtClean="0"/>
              <a:t>There is still some ongoing fine tuning to further improve the transmission properties.</a:t>
            </a:r>
          </a:p>
          <a:p>
            <a:r>
              <a:rPr lang="en-GB" sz="1800" kern="0" dirty="0" smtClean="0"/>
              <a:t>Some improvement has been gained but another large scale (&gt;6cm) simulation has not been performed yet for full results.</a:t>
            </a:r>
            <a:endParaRPr lang="en-GB" sz="1400" kern="0" dirty="0" smtClean="0"/>
          </a:p>
          <a:p>
            <a:endParaRPr lang="en-GB" sz="1600" kern="0" dirty="0" smtClean="0"/>
          </a:p>
          <a:p>
            <a:pPr lvl="1"/>
            <a:endParaRPr lang="en-GB" sz="1400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/>
          <a:lstStyle/>
          <a:p>
            <a:r>
              <a:rPr lang="en-GB" dirty="0" smtClean="0"/>
              <a:t>Fine Tuning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34" y="2691301"/>
            <a:ext cx="6074844" cy="24403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4169" y="4365104"/>
            <a:ext cx="6226930" cy="248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29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7544" y="1340768"/>
            <a:ext cx="8153400" cy="5141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GB" sz="2000" kern="0" dirty="0"/>
              <a:t>Recreation of the chopper in ANSYS HFSS simulation software to verify the results calculated with CST MWS</a:t>
            </a:r>
            <a:r>
              <a:rPr lang="en-GB" sz="2000" kern="0" dirty="0" smtClean="0"/>
              <a:t>.</a:t>
            </a:r>
          </a:p>
          <a:p>
            <a:r>
              <a:rPr lang="en-GB" sz="2000" kern="0" dirty="0" smtClean="0"/>
              <a:t>Further simulation work, studying:</a:t>
            </a:r>
          </a:p>
          <a:p>
            <a:pPr lvl="1"/>
            <a:r>
              <a:rPr lang="en-GB" sz="1600" kern="0" dirty="0" smtClean="0"/>
              <a:t>Coverage factor of the kicking signal</a:t>
            </a:r>
          </a:p>
          <a:p>
            <a:pPr lvl="1"/>
            <a:r>
              <a:rPr lang="en-GB" sz="1600" kern="0" dirty="0"/>
              <a:t>Effective velocity of the fast chopping signal</a:t>
            </a:r>
          </a:p>
          <a:p>
            <a:pPr lvl="1"/>
            <a:r>
              <a:rPr lang="en-GB" sz="1600" b="1" kern="0" dirty="0"/>
              <a:t>Current density in the meander line </a:t>
            </a:r>
            <a:r>
              <a:rPr lang="en-GB" sz="1600" b="1" kern="0" dirty="0" smtClean="0"/>
              <a:t>track</a:t>
            </a:r>
            <a:endParaRPr lang="en-GB" sz="1600" b="1" kern="0" dirty="0"/>
          </a:p>
          <a:p>
            <a:pPr indent="-285750"/>
            <a:r>
              <a:rPr lang="en-GB" sz="1800" kern="0" dirty="0" smtClean="0"/>
              <a:t>Finalising the design will require changes to the transverse width of the ceramic substrate, and the overall length of the structure.</a:t>
            </a:r>
          </a:p>
          <a:p>
            <a:pPr lvl="1"/>
            <a:r>
              <a:rPr lang="en-GB" sz="1600" kern="0" dirty="0" smtClean="0"/>
              <a:t>Dimensions for the chopper vacuum vessel will need to be agreed prior to setting these dimensions</a:t>
            </a:r>
          </a:p>
          <a:p>
            <a:r>
              <a:rPr lang="en-GB" sz="1800" kern="0" dirty="0" smtClean="0"/>
              <a:t>Discussions with the CERN LINAC4 team:</a:t>
            </a:r>
          </a:p>
          <a:p>
            <a:pPr lvl="1"/>
            <a:r>
              <a:rPr lang="en-GB" sz="1600" kern="0" dirty="0" smtClean="0"/>
              <a:t>Feedthrough design – preferably done after seeing how the CERN chopper feedthroughs have been designed, as these should be very similar to our own.</a:t>
            </a:r>
          </a:p>
          <a:p>
            <a:pPr lvl="1"/>
            <a:r>
              <a:rPr lang="en-GB" sz="1600" kern="0" dirty="0" smtClean="0"/>
              <a:t>Discussions with the CERN design team regarding some unexpected differences in dimensions for impedance matching between our and there designs.</a:t>
            </a:r>
          </a:p>
          <a:p>
            <a:endParaRPr lang="en-GB" sz="1800" kern="0" dirty="0" smtClean="0"/>
          </a:p>
          <a:p>
            <a:pPr lvl="1"/>
            <a:endParaRPr lang="en-GB" sz="1600" kern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/>
          <a:lstStyle/>
          <a:p>
            <a:r>
              <a:rPr lang="en-GB" dirty="0" smtClean="0"/>
              <a:t>What’s next?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41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Vacuum Vessel Internal Dimensions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0" cy="4103910"/>
          </a:xfrm>
        </p:spPr>
        <p:txBody>
          <a:bodyPr/>
          <a:lstStyle/>
          <a:p>
            <a:r>
              <a:rPr lang="en-GB" sz="1800" dirty="0" smtClean="0"/>
              <a:t>The inner dimensions of the vacuum vessel have been shown to have a significant impact of the transmission properties of the new chopper.</a:t>
            </a:r>
          </a:p>
          <a:p>
            <a:r>
              <a:rPr lang="en-GB" sz="1800" dirty="0" smtClean="0"/>
              <a:t>How the chopper will be mounted will affect these dimensions.</a:t>
            </a:r>
          </a:p>
          <a:p>
            <a:r>
              <a:rPr lang="en-GB" sz="1800" dirty="0" smtClean="0"/>
              <a:t>Any required cooling for the chopper plate will also need to be considered.</a:t>
            </a:r>
          </a:p>
          <a:p>
            <a:pPr lvl="1"/>
            <a:r>
              <a:rPr lang="en-GB" sz="1600" dirty="0" smtClean="0"/>
              <a:t>This is dependant on the amount of beam expected to collide with the chopper (~1% at CERN).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4794383"/>
            <a:ext cx="5508104" cy="2091001"/>
          </a:xfrm>
          <a:prstGeom prst="rect">
            <a:avLst/>
          </a:prstGeom>
        </p:spPr>
      </p:pic>
      <p:sp>
        <p:nvSpPr>
          <p:cNvPr id="6" name="TextBox 97"/>
          <p:cNvSpPr txBox="1"/>
          <p:nvPr/>
        </p:nvSpPr>
        <p:spPr>
          <a:xfrm>
            <a:off x="971600" y="5351528"/>
            <a:ext cx="2016224" cy="813776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Scattering parameters of the chopper with no vacuum.</a:t>
            </a:r>
            <a:endParaRPr lang="en-GB" sz="12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120012"/>
            <a:ext cx="4760886" cy="1749148"/>
          </a:xfrm>
          <a:prstGeom prst="rect">
            <a:avLst/>
          </a:prstGeom>
        </p:spPr>
      </p:pic>
      <p:sp>
        <p:nvSpPr>
          <p:cNvPr id="8" name="TextBox 97"/>
          <p:cNvSpPr txBox="1"/>
          <p:nvPr/>
        </p:nvSpPr>
        <p:spPr>
          <a:xfrm>
            <a:off x="5156422" y="3408044"/>
            <a:ext cx="3240360" cy="504056"/>
          </a:xfrm>
          <a:prstGeom prst="rect">
            <a:avLst/>
          </a:prstGeom>
          <a:solidFill>
            <a:schemeClr val="bg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Scattering parameters of the chopper with +10 mm vacuum added to both transverse edges.</a:t>
            </a:r>
            <a:endParaRPr lang="en-GB" sz="1200" dirty="0"/>
          </a:p>
        </p:txBody>
      </p:sp>
      <p:sp>
        <p:nvSpPr>
          <p:cNvPr id="9" name="Right Arrow 8"/>
          <p:cNvSpPr/>
          <p:nvPr/>
        </p:nvSpPr>
        <p:spPr bwMode="auto">
          <a:xfrm>
            <a:off x="2987824" y="5495544"/>
            <a:ext cx="409249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pitchFamily="84" charset="0"/>
              <a:ea typeface="ヒラギノ角ゴ Pro W3" pitchFamily="84" charset="-128"/>
            </a:endParaRPr>
          </a:p>
        </p:txBody>
      </p:sp>
      <p:sp>
        <p:nvSpPr>
          <p:cNvPr id="10" name="Right Arrow 9"/>
          <p:cNvSpPr/>
          <p:nvPr/>
        </p:nvSpPr>
        <p:spPr bwMode="auto">
          <a:xfrm flipH="1">
            <a:off x="4860032" y="3660072"/>
            <a:ext cx="409249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pitchFamily="84" charset="0"/>
              <a:ea typeface="ヒラギノ角ゴ Pro W3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91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Vacuum Vessel - Feedthroughs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02624" cy="3959894"/>
          </a:xfrm>
        </p:spPr>
        <p:txBody>
          <a:bodyPr>
            <a:normAutofit/>
          </a:bodyPr>
          <a:lstStyle/>
          <a:p>
            <a:r>
              <a:rPr lang="en-GB" sz="1600" dirty="0" smtClean="0"/>
              <a:t>The feedthroughs of the chopper will need to be designed and impedance matched to the plate to prevent reflected signals.</a:t>
            </a:r>
          </a:p>
          <a:p>
            <a:pPr lvl="1"/>
            <a:r>
              <a:rPr lang="en-GB" sz="1600" dirty="0" smtClean="0"/>
              <a:t>Ideally, these can be the same as those used on the CERN chopper, as both use 50 </a:t>
            </a:r>
            <a:r>
              <a:rPr lang="el-GR" sz="1600" dirty="0" smtClean="0"/>
              <a:t>Ω</a:t>
            </a:r>
            <a:r>
              <a:rPr lang="en-GB" sz="1600" dirty="0" smtClean="0"/>
              <a:t> lines at the feedthrough positions.</a:t>
            </a:r>
          </a:p>
          <a:p>
            <a:pPr lvl="1"/>
            <a:r>
              <a:rPr lang="en-GB" sz="1600" dirty="0" smtClean="0"/>
              <a:t>However this should be discussed with the CERN team as their 50 </a:t>
            </a:r>
            <a:r>
              <a:rPr lang="el-GR" sz="1600" dirty="0"/>
              <a:t>Ω </a:t>
            </a:r>
            <a:r>
              <a:rPr lang="en-GB" sz="1600" dirty="0" smtClean="0"/>
              <a:t>and 100 </a:t>
            </a:r>
            <a:r>
              <a:rPr lang="el-GR" sz="1600" dirty="0" smtClean="0"/>
              <a:t>Ω</a:t>
            </a:r>
            <a:r>
              <a:rPr lang="en-GB" sz="1600" dirty="0" smtClean="0"/>
              <a:t> line dimensions differ from ours (a separate point that should also be discussed!) and they also use a different length and power of signal.</a:t>
            </a:r>
          </a:p>
          <a:p>
            <a:pPr lvl="1"/>
            <a:endParaRPr lang="en-GB" sz="1600" dirty="0" smtClean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1550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Increasing the Simulation Scale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3959894"/>
          </a:xfrm>
        </p:spPr>
        <p:txBody>
          <a:bodyPr/>
          <a:lstStyle/>
          <a:p>
            <a:r>
              <a:rPr lang="en-GB" sz="1800" dirty="0" smtClean="0"/>
              <a:t>To both design the RF feedthroughs and to optimise the internal vacuum vessel dimensions, the simulation must now include a much larger area of vacuum around the chopper plate:</a:t>
            </a:r>
          </a:p>
          <a:p>
            <a:endParaRPr lang="en-GB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88" t="16475" r="27630" b="31407"/>
          <a:stretch/>
        </p:blipFill>
        <p:spPr bwMode="auto">
          <a:xfrm>
            <a:off x="2627784" y="2636912"/>
            <a:ext cx="6377693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53" t="16292" r="15130" b="33204"/>
          <a:stretch/>
        </p:blipFill>
        <p:spPr bwMode="auto">
          <a:xfrm>
            <a:off x="179512" y="3045903"/>
            <a:ext cx="2088232" cy="1195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Bent Arrow 3"/>
          <p:cNvSpPr/>
          <p:nvPr/>
        </p:nvSpPr>
        <p:spPr bwMode="auto">
          <a:xfrm rot="10800000" flipH="1">
            <a:off x="912354" y="4257092"/>
            <a:ext cx="1643422" cy="1188132"/>
          </a:xfrm>
          <a:prstGeom prst="bentArrow">
            <a:avLst>
              <a:gd name="adj1" fmla="val 25000"/>
              <a:gd name="adj2" fmla="val 25735"/>
              <a:gd name="adj3" fmla="val 25000"/>
              <a:gd name="adj4" fmla="val 3199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pitchFamily="84" charset="0"/>
              <a:ea typeface="ヒラギノ角ゴ Pro W3" pitchFamily="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310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Discussions with the CERN team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3959894"/>
          </a:xfrm>
        </p:spPr>
        <p:txBody>
          <a:bodyPr/>
          <a:lstStyle/>
          <a:p>
            <a:r>
              <a:rPr lang="en-GB" sz="1800" dirty="0" smtClean="0"/>
              <a:t>There are a few things that ideally will be discussed with the CERN chopper team, including:</a:t>
            </a:r>
          </a:p>
          <a:p>
            <a:pPr lvl="1"/>
            <a:r>
              <a:rPr lang="en-GB" sz="1600" dirty="0" smtClean="0"/>
              <a:t>Differing track widths when targeting the same impedances as their design.</a:t>
            </a:r>
          </a:p>
          <a:p>
            <a:pPr lvl="1"/>
            <a:r>
              <a:rPr lang="en-GB" sz="1600" dirty="0" smtClean="0"/>
              <a:t>Requirement for water cooling on the chopper plate.</a:t>
            </a:r>
          </a:p>
          <a:p>
            <a:pPr lvl="1"/>
            <a:r>
              <a:rPr lang="en-GB" sz="1600" dirty="0" smtClean="0"/>
              <a:t>Method of mounting the chopper in the vacuum vessel.</a:t>
            </a:r>
          </a:p>
          <a:p>
            <a:pPr lvl="1"/>
            <a:r>
              <a:rPr lang="en-GB" sz="1600" dirty="0" smtClean="0"/>
              <a:t>Details of the feedthroughs used in the CERN design.</a:t>
            </a:r>
          </a:p>
          <a:p>
            <a:pPr lvl="1"/>
            <a:r>
              <a:rPr lang="en-GB" sz="1600" dirty="0" smtClean="0"/>
              <a:t>Impact of cooling and mounting on the performance of the chopper.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26943497"/>
      </p:ext>
    </p:extLst>
  </p:cSld>
  <p:clrMapOvr>
    <a:masterClrMapping/>
  </p:clrMapOvr>
</p:sld>
</file>

<file path=ppt/theme/theme1.xml><?xml version="1.0" encoding="utf-8"?>
<a:theme xmlns:a="http://schemas.openxmlformats.org/drawingml/2006/main" name="STFC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STFC Theme</Template>
  <TotalTime>16</TotalTime>
  <Words>492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Lucida Grande</vt:lpstr>
      <vt:lpstr>ヒラギノ角ゴ Pro W3</vt:lpstr>
      <vt:lpstr>STFC Theme</vt:lpstr>
      <vt:lpstr>1_Blank Presentation</vt:lpstr>
      <vt:lpstr>PowerPoint Presentation</vt:lpstr>
      <vt:lpstr>Current Design: Transmission Properties over 40 cm</vt:lpstr>
      <vt:lpstr>Fine Tuning</vt:lpstr>
      <vt:lpstr>What’s next?</vt:lpstr>
      <vt:lpstr>Vacuum Vessel Internal Dimensions</vt:lpstr>
      <vt:lpstr>Vacuum Vessel - Feedthroughs</vt:lpstr>
      <vt:lpstr>Increasing the Simulation Scale</vt:lpstr>
      <vt:lpstr>Discussions with the CERN team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Wilcox, Chris (STFC,RAL,ISIS)</dc:creator>
  <cp:lastModifiedBy>gary</cp:lastModifiedBy>
  <cp:revision>3</cp:revision>
  <dcterms:created xsi:type="dcterms:W3CDTF">2016-04-27T12:44:47Z</dcterms:created>
  <dcterms:modified xsi:type="dcterms:W3CDTF">2016-05-26T11:03:53Z</dcterms:modified>
</cp:coreProperties>
</file>