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A5CB-18FD-47F7-AE95-325C618C5E67}" type="datetimeFigureOut">
              <a:rPr lang="en-GB" smtClean="0"/>
              <a:t>08/05/2013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F5293-7B75-4554-AD0F-6C8B4686A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564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A5CB-18FD-47F7-AE95-325C618C5E67}" type="datetimeFigureOut">
              <a:rPr lang="en-GB" smtClean="0"/>
              <a:t>08/05/2013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F5293-7B75-4554-AD0F-6C8B4686A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502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A5CB-18FD-47F7-AE95-325C618C5E67}" type="datetimeFigureOut">
              <a:rPr lang="en-GB" smtClean="0"/>
              <a:t>08/05/2013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F5293-7B75-4554-AD0F-6C8B4686A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995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A5CB-18FD-47F7-AE95-325C618C5E67}" type="datetimeFigureOut">
              <a:rPr lang="en-GB" smtClean="0"/>
              <a:t>08/05/2013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F5293-7B75-4554-AD0F-6C8B4686A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263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A5CB-18FD-47F7-AE95-325C618C5E67}" type="datetimeFigureOut">
              <a:rPr lang="en-GB" smtClean="0"/>
              <a:t>08/05/2013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F5293-7B75-4554-AD0F-6C8B4686A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6527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A5CB-18FD-47F7-AE95-325C618C5E67}" type="datetimeFigureOut">
              <a:rPr lang="en-GB" smtClean="0"/>
              <a:t>08/05/2013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F5293-7B75-4554-AD0F-6C8B4686A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8428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A5CB-18FD-47F7-AE95-325C618C5E67}" type="datetimeFigureOut">
              <a:rPr lang="en-GB" smtClean="0"/>
              <a:t>08/05/2013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F5293-7B75-4554-AD0F-6C8B4686A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508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A5CB-18FD-47F7-AE95-325C618C5E67}" type="datetimeFigureOut">
              <a:rPr lang="en-GB" smtClean="0"/>
              <a:t>08/05/2013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F5293-7B75-4554-AD0F-6C8B4686A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741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A5CB-18FD-47F7-AE95-325C618C5E67}" type="datetimeFigureOut">
              <a:rPr lang="en-GB" smtClean="0"/>
              <a:t>08/05/2013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F5293-7B75-4554-AD0F-6C8B4686A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827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A5CB-18FD-47F7-AE95-325C618C5E67}" type="datetimeFigureOut">
              <a:rPr lang="en-GB" smtClean="0"/>
              <a:t>08/05/2013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F5293-7B75-4554-AD0F-6C8B4686A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2317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A5CB-18FD-47F7-AE95-325C618C5E67}" type="datetimeFigureOut">
              <a:rPr lang="en-GB" smtClean="0"/>
              <a:t>08/05/2013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F5293-7B75-4554-AD0F-6C8B4686A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074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3A5CB-18FD-47F7-AE95-325C618C5E67}" type="datetimeFigureOut">
              <a:rPr lang="en-GB" smtClean="0"/>
              <a:t>08/05/2013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F5293-7B75-4554-AD0F-6C8B4686A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4793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0"/>
            <a:ext cx="7613729" cy="36317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FETS Laser Status</a:t>
            </a:r>
            <a:r>
              <a:rPr lang="en-US" sz="2400" dirty="0"/>
              <a:t> </a:t>
            </a:r>
            <a:r>
              <a:rPr lang="en-US" sz="2400" dirty="0" smtClean="0"/>
              <a:t>17.04.2013</a:t>
            </a:r>
          </a:p>
          <a:p>
            <a:pPr algn="ctr"/>
            <a:r>
              <a:rPr lang="en-US" sz="2000" dirty="0" smtClean="0"/>
              <a:t>Alessio Bosco</a:t>
            </a:r>
            <a:r>
              <a:rPr lang="en-US" sz="2000" dirty="0"/>
              <a:t>,</a:t>
            </a:r>
            <a:r>
              <a:rPr lang="en-US" sz="2000" dirty="0" smtClean="0"/>
              <a:t> Stephen </a:t>
            </a:r>
            <a:r>
              <a:rPr lang="en-US" sz="2000" dirty="0"/>
              <a:t>Gibson, </a:t>
            </a:r>
            <a:r>
              <a:rPr lang="en-US" sz="2000" dirty="0" err="1"/>
              <a:t>Christoph</a:t>
            </a:r>
            <a:r>
              <a:rPr lang="en-US" sz="2000" dirty="0"/>
              <a:t> </a:t>
            </a:r>
            <a:r>
              <a:rPr lang="en-US" sz="2000" dirty="0" smtClean="0"/>
              <a:t>Gabor</a:t>
            </a:r>
            <a:endParaRPr lang="en-US" sz="2000" dirty="0"/>
          </a:p>
          <a:p>
            <a:pPr marL="285750" indent="-285750">
              <a:buFont typeface="Arial"/>
              <a:buChar char="•"/>
            </a:pPr>
            <a:endParaRPr lang="en-US" sz="2400" dirty="0" smtClean="0"/>
          </a:p>
          <a:p>
            <a:pPr marL="285750" indent="-285750">
              <a:buFont typeface="Arial"/>
              <a:buChar char="•"/>
            </a:pPr>
            <a:r>
              <a:rPr lang="en-US" dirty="0" err="1" smtClean="0"/>
              <a:t>Fibre</a:t>
            </a:r>
            <a:r>
              <a:rPr lang="en-US" dirty="0" smtClean="0"/>
              <a:t> laser has returned from </a:t>
            </a:r>
            <a:r>
              <a:rPr lang="en-US" dirty="0" err="1" smtClean="0"/>
              <a:t>Manlight</a:t>
            </a:r>
            <a:r>
              <a:rPr lang="en-US" dirty="0" smtClean="0"/>
              <a:t>, France and initial tests conducted this week at Royal Holloway to assess performance after repair.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Average power measured directly at output from laser and then after beam splitter while sampling pulses with a fast photodiode.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Pulses detected and measured by a 1 GHz bandwidth photodiode connected to a 4Gs/s scope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M</a:t>
            </a:r>
            <a:r>
              <a:rPr lang="en-US" baseline="30000" dirty="0"/>
              <a:t>2</a:t>
            </a:r>
            <a:r>
              <a:rPr lang="en-US" dirty="0"/>
              <a:t> measured by a CCD camera on a translation stage. Laser focused by a lens with f=500mm</a:t>
            </a:r>
          </a:p>
          <a:p>
            <a:pPr marL="285750" indent="-285750">
              <a:buFont typeface="Arial"/>
              <a:buChar char="•"/>
            </a:pPr>
            <a:endParaRPr lang="en-US" dirty="0" smtClean="0"/>
          </a:p>
        </p:txBody>
      </p:sp>
      <p:grpSp>
        <p:nvGrpSpPr>
          <p:cNvPr id="11" name="Group 10"/>
          <p:cNvGrpSpPr/>
          <p:nvPr/>
        </p:nvGrpSpPr>
        <p:grpSpPr>
          <a:xfrm>
            <a:off x="827584" y="3554145"/>
            <a:ext cx="7921582" cy="3115215"/>
            <a:chOff x="1040467" y="3284984"/>
            <a:chExt cx="7921582" cy="3115215"/>
          </a:xfrm>
        </p:grpSpPr>
        <p:sp>
          <p:nvSpPr>
            <p:cNvPr id="3" name="Rectangle 2"/>
            <p:cNvSpPr/>
            <p:nvPr/>
          </p:nvSpPr>
          <p:spPr>
            <a:xfrm>
              <a:off x="6079351" y="5379392"/>
              <a:ext cx="1512702" cy="67064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 rot="2677131">
              <a:off x="3133997" y="5645851"/>
              <a:ext cx="985425" cy="184548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/>
            <p:cNvCxnSpPr>
              <a:stCxn id="3" idx="1"/>
            </p:cNvCxnSpPr>
            <p:nvPr/>
          </p:nvCxnSpPr>
          <p:spPr>
            <a:xfrm flipH="1">
              <a:off x="2397490" y="5714712"/>
              <a:ext cx="3681861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 flipV="1">
              <a:off x="3734355" y="4356587"/>
              <a:ext cx="1" cy="1358125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endCxn id="16" idx="2"/>
            </p:cNvCxnSpPr>
            <p:nvPr/>
          </p:nvCxnSpPr>
          <p:spPr>
            <a:xfrm flipH="1" flipV="1">
              <a:off x="3177923" y="3742696"/>
              <a:ext cx="313957" cy="1918552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2987824" y="3286090"/>
              <a:ext cx="380197" cy="45660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067944" y="4725144"/>
              <a:ext cx="15654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Lens f=500mm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491880" y="3284984"/>
              <a:ext cx="12780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Photodiode</a:t>
              </a:r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612599" y="5486409"/>
              <a:ext cx="780848" cy="45660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040467" y="6030867"/>
              <a:ext cx="21281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Optical power meter</a:t>
              </a:r>
              <a:endParaRPr lang="en-US" dirty="0"/>
            </a:p>
          </p:txBody>
        </p:sp>
        <p:cxnSp>
          <p:nvCxnSpPr>
            <p:cNvPr id="27" name="Straight Connector 26"/>
            <p:cNvCxnSpPr/>
            <p:nvPr/>
          </p:nvCxnSpPr>
          <p:spPr>
            <a:xfrm flipH="1">
              <a:off x="4923168" y="5714712"/>
              <a:ext cx="1137872" cy="0"/>
            </a:xfrm>
            <a:prstGeom prst="line">
              <a:avLst/>
            </a:prstGeom>
            <a:ln>
              <a:solidFill>
                <a:srgbClr val="FF0000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6222594" y="5521251"/>
              <a:ext cx="1198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Laser head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634866" y="5041957"/>
              <a:ext cx="116953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Fibre</a:t>
              </a:r>
              <a:r>
                <a:rPr lang="en-US" dirty="0" smtClean="0"/>
                <a:t> from</a:t>
              </a:r>
            </a:p>
            <a:p>
              <a:r>
                <a:rPr lang="en-US" dirty="0" smtClean="0"/>
                <a:t>laser</a:t>
              </a:r>
              <a:endParaRPr lang="en-US" dirty="0"/>
            </a:p>
          </p:txBody>
        </p:sp>
        <p:cxnSp>
          <p:nvCxnSpPr>
            <p:cNvPr id="32" name="Curved Connector 31"/>
            <p:cNvCxnSpPr>
              <a:endCxn id="3" idx="3"/>
            </p:cNvCxnSpPr>
            <p:nvPr/>
          </p:nvCxnSpPr>
          <p:spPr>
            <a:xfrm rot="10800000" flipV="1">
              <a:off x="7592054" y="4951314"/>
              <a:ext cx="1369995" cy="763397"/>
            </a:xfrm>
            <a:prstGeom prst="curvedConnector3">
              <a:avLst>
                <a:gd name="adj1" fmla="val 1042"/>
              </a:avLst>
            </a:prstGeom>
            <a:ln w="63500" cap="flat" cmpd="sng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Rectangle 3"/>
            <p:cNvSpPr/>
            <p:nvPr/>
          </p:nvSpPr>
          <p:spPr>
            <a:xfrm flipH="1">
              <a:off x="3734193" y="4077072"/>
              <a:ext cx="45719" cy="504056"/>
            </a:xfrm>
            <a:prstGeom prst="rect">
              <a:avLst/>
            </a:prstGeom>
            <a:scene3d>
              <a:camera prst="orthographicFront">
                <a:rot lat="0" lon="0" rev="2700000"/>
              </a:camera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Connector 18"/>
            <p:cNvCxnSpPr/>
            <p:nvPr/>
          </p:nvCxnSpPr>
          <p:spPr>
            <a:xfrm flipH="1">
              <a:off x="2195736" y="4365104"/>
              <a:ext cx="159363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 5"/>
            <p:cNvSpPr/>
            <p:nvPr/>
          </p:nvSpPr>
          <p:spPr>
            <a:xfrm>
              <a:off x="3491880" y="4869160"/>
              <a:ext cx="504056" cy="14401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835696" y="4149080"/>
              <a:ext cx="380197" cy="45660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766909" y="3717032"/>
              <a:ext cx="5728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CCD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44223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6284" y="0"/>
            <a:ext cx="9170284" cy="1470025"/>
          </a:xfrm>
        </p:spPr>
        <p:txBody>
          <a:bodyPr>
            <a:normAutofit/>
          </a:bodyPr>
          <a:lstStyle/>
          <a:p>
            <a:r>
              <a:rPr lang="en-GB" sz="2800" dirty="0" smtClean="0"/>
              <a:t>Transversal Mode Quality</a:t>
            </a:r>
            <a:endParaRPr lang="en-GB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85" t="7151" r="10984" b="2883"/>
          <a:stretch/>
        </p:blipFill>
        <p:spPr bwMode="auto">
          <a:xfrm>
            <a:off x="287952" y="1161088"/>
            <a:ext cx="3852000" cy="30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81" t="8214" r="10489" b="2883"/>
          <a:stretch/>
        </p:blipFill>
        <p:spPr bwMode="auto">
          <a:xfrm>
            <a:off x="4572000" y="1197088"/>
            <a:ext cx="3996000" cy="30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C:\Users\Laserwire\Desktop\2013-05-03_RAL_LASER_M2\Profile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25198"/>
          <a:stretch/>
        </p:blipFill>
        <p:spPr bwMode="auto">
          <a:xfrm>
            <a:off x="2598583" y="4279934"/>
            <a:ext cx="3917633" cy="2461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8780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80" t="9720" r="11054" b="4652"/>
          <a:stretch/>
        </p:blipFill>
        <p:spPr bwMode="auto">
          <a:xfrm>
            <a:off x="1979712" y="2957603"/>
            <a:ext cx="4968248" cy="3783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-26284" y="0"/>
            <a:ext cx="917028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 smtClean="0"/>
              <a:t>Power </a:t>
            </a:r>
            <a:r>
              <a:rPr lang="en-GB" sz="2800" dirty="0" err="1" smtClean="0"/>
              <a:t>Vs</a:t>
            </a:r>
            <a:r>
              <a:rPr lang="en-GB" sz="2800" dirty="0" smtClean="0"/>
              <a:t> Duty Cycle</a:t>
            </a:r>
            <a:endParaRPr lang="en-GB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2195736" y="1268760"/>
            <a:ext cx="47525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 Pump </a:t>
            </a:r>
            <a:r>
              <a:rPr lang="en-US" dirty="0" smtClean="0"/>
              <a:t>Current set at 55 A</a:t>
            </a:r>
          </a:p>
          <a:p>
            <a:endParaRPr lang="en-US" dirty="0" smtClean="0"/>
          </a:p>
          <a:p>
            <a:r>
              <a:rPr lang="en-US" dirty="0" smtClean="0"/>
              <a:t>- Pump </a:t>
            </a:r>
            <a:r>
              <a:rPr lang="en-US" dirty="0" smtClean="0"/>
              <a:t>modulation set at 5Hz (200 </a:t>
            </a:r>
            <a:r>
              <a:rPr lang="en-US" dirty="0" err="1" smtClean="0"/>
              <a:t>ms</a:t>
            </a:r>
            <a:r>
              <a:rPr lang="en-US" dirty="0" smtClean="0"/>
              <a:t> period)</a:t>
            </a:r>
          </a:p>
          <a:p>
            <a:endParaRPr lang="en-US" dirty="0" smtClean="0"/>
          </a:p>
          <a:p>
            <a:r>
              <a:rPr lang="en-US" dirty="0" smtClean="0"/>
              <a:t>- P</a:t>
            </a:r>
            <a:r>
              <a:rPr lang="en-US" dirty="0" smtClean="0"/>
              <a:t>ulse </a:t>
            </a:r>
            <a:r>
              <a:rPr lang="en-US" dirty="0" smtClean="0"/>
              <a:t>duration </a:t>
            </a:r>
            <a:r>
              <a:rPr lang="en-US" dirty="0" smtClean="0"/>
              <a:t>varied between </a:t>
            </a:r>
            <a:r>
              <a:rPr lang="en-US" dirty="0" smtClean="0"/>
              <a:t>1 – 195 </a:t>
            </a:r>
            <a:r>
              <a:rPr lang="en-US" dirty="0" err="1" smtClean="0"/>
              <a:t>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469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-26284" y="0"/>
            <a:ext cx="917028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 smtClean="0"/>
              <a:t>Power </a:t>
            </a:r>
            <a:r>
              <a:rPr lang="en-GB" sz="2800" dirty="0" err="1" smtClean="0"/>
              <a:t>Vs</a:t>
            </a:r>
            <a:r>
              <a:rPr lang="en-GB" sz="2800" dirty="0" smtClean="0"/>
              <a:t> Duty Cycle</a:t>
            </a:r>
            <a:endParaRPr lang="en-GB" sz="28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98" t="4970" r="10620" b="7744"/>
          <a:stretch/>
        </p:blipFill>
        <p:spPr bwMode="auto">
          <a:xfrm>
            <a:off x="4464480" y="2961320"/>
            <a:ext cx="4428000" cy="33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66" t="15456" r="14965" b="4553"/>
          <a:stretch/>
        </p:blipFill>
        <p:spPr bwMode="auto">
          <a:xfrm>
            <a:off x="48638" y="3159066"/>
            <a:ext cx="4595370" cy="32942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83569" y="1303600"/>
            <a:ext cx="68407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 Pump </a:t>
            </a:r>
            <a:r>
              <a:rPr lang="en-US" dirty="0" smtClean="0"/>
              <a:t>modulation set at 5Hz (200 </a:t>
            </a:r>
            <a:r>
              <a:rPr lang="en-US" dirty="0" err="1" smtClean="0"/>
              <a:t>ms</a:t>
            </a:r>
            <a:r>
              <a:rPr lang="en-US" dirty="0" smtClean="0"/>
              <a:t> period</a:t>
            </a:r>
            <a:r>
              <a:rPr lang="en-US" dirty="0" smtClean="0"/>
              <a:t>).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- Pump </a:t>
            </a:r>
            <a:r>
              <a:rPr lang="en-US" dirty="0"/>
              <a:t>Current </a:t>
            </a:r>
            <a:r>
              <a:rPr lang="en-US" dirty="0" smtClean="0"/>
              <a:t>varied </a:t>
            </a:r>
            <a:r>
              <a:rPr lang="en-US" dirty="0"/>
              <a:t>between 20  –  50 </a:t>
            </a:r>
            <a:r>
              <a:rPr lang="en-US" dirty="0" smtClean="0"/>
              <a:t>A.</a:t>
            </a:r>
          </a:p>
          <a:p>
            <a:endParaRPr lang="en-US" dirty="0" smtClean="0"/>
          </a:p>
          <a:p>
            <a:r>
              <a:rPr lang="en-US" dirty="0" smtClean="0"/>
              <a:t>- Pulse </a:t>
            </a:r>
            <a:r>
              <a:rPr lang="en-US" dirty="0"/>
              <a:t>duration </a:t>
            </a:r>
            <a:r>
              <a:rPr lang="en-US" dirty="0" smtClean="0"/>
              <a:t>varied in order to keep the average current constant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181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173</Words>
  <Application>Microsoft Office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Transversal Mode Quality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Transversal Mode Quality</dc:title>
  <dc:creator>Laserwire</dc:creator>
  <cp:lastModifiedBy>Laserwire</cp:lastModifiedBy>
  <cp:revision>12</cp:revision>
  <dcterms:created xsi:type="dcterms:W3CDTF">2013-05-07T22:18:37Z</dcterms:created>
  <dcterms:modified xsi:type="dcterms:W3CDTF">2013-05-08T11:25:44Z</dcterms:modified>
</cp:coreProperties>
</file>