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2" r:id="rId5"/>
    <p:sldId id="263" r:id="rId6"/>
    <p:sldId id="266" r:id="rId7"/>
    <p:sldId id="265" r:id="rId8"/>
    <p:sldId id="272" r:id="rId9"/>
    <p:sldId id="273" r:id="rId10"/>
    <p:sldId id="274" r:id="rId11"/>
    <p:sldId id="268" r:id="rId12"/>
    <p:sldId id="269" r:id="rId13"/>
    <p:sldId id="275" r:id="rId14"/>
    <p:sldId id="276" r:id="rId15"/>
    <p:sldId id="278" r:id="rId16"/>
    <p:sldId id="277"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31F27DE-731F-4277-BF7D-4AC13647550B}" type="datetimeFigureOut">
              <a:rPr lang="en-GB" smtClean="0"/>
              <a:t>07/05/2013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9B429C9-D0C9-48C3-AE90-CD3A6A94FF01}" type="slidenum">
              <a:rPr lang="en-GB" smtClean="0"/>
              <a:t>‹#›</a:t>
            </a:fld>
            <a:endParaRPr lang="en-GB" dirty="0"/>
          </a:p>
        </p:txBody>
      </p:sp>
    </p:spTree>
    <p:extLst>
      <p:ext uri="{BB962C8B-B14F-4D97-AF65-F5344CB8AC3E}">
        <p14:creationId xmlns:p14="http://schemas.microsoft.com/office/powerpoint/2010/main" val="367857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6A759F-92D0-48DD-B509-25D1996948B4}" type="datetimeFigureOut">
              <a:rPr lang="en-GB" smtClean="0"/>
              <a:t>07/05/2013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77B0D5-87F4-4C88-A85C-565F1410531D}" type="slidenum">
              <a:rPr lang="en-GB" smtClean="0"/>
              <a:t>‹#›</a:t>
            </a:fld>
            <a:endParaRPr lang="en-GB" dirty="0"/>
          </a:p>
        </p:txBody>
      </p:sp>
    </p:spTree>
    <p:extLst>
      <p:ext uri="{BB962C8B-B14F-4D97-AF65-F5344CB8AC3E}">
        <p14:creationId xmlns:p14="http://schemas.microsoft.com/office/powerpoint/2010/main" val="137626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A759F-92D0-48DD-B509-25D1996948B4}" type="datetimeFigureOut">
              <a:rPr lang="en-GB" smtClean="0"/>
              <a:t>07/05/2013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77B0D5-87F4-4C88-A85C-565F1410531D}" type="slidenum">
              <a:rPr lang="en-GB" smtClean="0"/>
              <a:t>‹#›</a:t>
            </a:fld>
            <a:endParaRPr lang="en-GB" dirty="0"/>
          </a:p>
        </p:txBody>
      </p:sp>
    </p:spTree>
    <p:extLst>
      <p:ext uri="{BB962C8B-B14F-4D97-AF65-F5344CB8AC3E}">
        <p14:creationId xmlns:p14="http://schemas.microsoft.com/office/powerpoint/2010/main" val="89374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A759F-92D0-48DD-B509-25D1996948B4}" type="datetimeFigureOut">
              <a:rPr lang="en-GB" smtClean="0"/>
              <a:t>07/05/2013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77B0D5-87F4-4C88-A85C-565F1410531D}" type="slidenum">
              <a:rPr lang="en-GB" smtClean="0"/>
              <a:t>‹#›</a:t>
            </a:fld>
            <a:endParaRPr lang="en-GB" dirty="0"/>
          </a:p>
        </p:txBody>
      </p:sp>
    </p:spTree>
    <p:extLst>
      <p:ext uri="{BB962C8B-B14F-4D97-AF65-F5344CB8AC3E}">
        <p14:creationId xmlns:p14="http://schemas.microsoft.com/office/powerpoint/2010/main" val="249451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A759F-92D0-48DD-B509-25D1996948B4}" type="datetimeFigureOut">
              <a:rPr lang="en-GB" smtClean="0"/>
              <a:t>07/05/2013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77B0D5-87F4-4C88-A85C-565F1410531D}" type="slidenum">
              <a:rPr lang="en-GB" smtClean="0"/>
              <a:t>‹#›</a:t>
            </a:fld>
            <a:endParaRPr lang="en-GB" dirty="0"/>
          </a:p>
        </p:txBody>
      </p:sp>
    </p:spTree>
    <p:extLst>
      <p:ext uri="{BB962C8B-B14F-4D97-AF65-F5344CB8AC3E}">
        <p14:creationId xmlns:p14="http://schemas.microsoft.com/office/powerpoint/2010/main" val="410433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A759F-92D0-48DD-B509-25D1996948B4}" type="datetimeFigureOut">
              <a:rPr lang="en-GB" smtClean="0"/>
              <a:t>07/05/2013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77B0D5-87F4-4C88-A85C-565F1410531D}" type="slidenum">
              <a:rPr lang="en-GB" smtClean="0"/>
              <a:t>‹#›</a:t>
            </a:fld>
            <a:endParaRPr lang="en-GB" dirty="0"/>
          </a:p>
        </p:txBody>
      </p:sp>
    </p:spTree>
    <p:extLst>
      <p:ext uri="{BB962C8B-B14F-4D97-AF65-F5344CB8AC3E}">
        <p14:creationId xmlns:p14="http://schemas.microsoft.com/office/powerpoint/2010/main" val="427012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6A759F-92D0-48DD-B509-25D1996948B4}" type="datetimeFigureOut">
              <a:rPr lang="en-GB" smtClean="0"/>
              <a:t>07/05/2013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77B0D5-87F4-4C88-A85C-565F1410531D}" type="slidenum">
              <a:rPr lang="en-GB" smtClean="0"/>
              <a:t>‹#›</a:t>
            </a:fld>
            <a:endParaRPr lang="en-GB" dirty="0"/>
          </a:p>
        </p:txBody>
      </p:sp>
    </p:spTree>
    <p:extLst>
      <p:ext uri="{BB962C8B-B14F-4D97-AF65-F5344CB8AC3E}">
        <p14:creationId xmlns:p14="http://schemas.microsoft.com/office/powerpoint/2010/main" val="45147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6A759F-92D0-48DD-B509-25D1996948B4}" type="datetimeFigureOut">
              <a:rPr lang="en-GB" smtClean="0"/>
              <a:t>07/05/2013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D77B0D5-87F4-4C88-A85C-565F1410531D}" type="slidenum">
              <a:rPr lang="en-GB" smtClean="0"/>
              <a:t>‹#›</a:t>
            </a:fld>
            <a:endParaRPr lang="en-GB" dirty="0"/>
          </a:p>
        </p:txBody>
      </p:sp>
    </p:spTree>
    <p:extLst>
      <p:ext uri="{BB962C8B-B14F-4D97-AF65-F5344CB8AC3E}">
        <p14:creationId xmlns:p14="http://schemas.microsoft.com/office/powerpoint/2010/main" val="59882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6A759F-92D0-48DD-B509-25D1996948B4}" type="datetimeFigureOut">
              <a:rPr lang="en-GB" smtClean="0"/>
              <a:t>07/05/2013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D77B0D5-87F4-4C88-A85C-565F1410531D}" type="slidenum">
              <a:rPr lang="en-GB" smtClean="0"/>
              <a:t>‹#›</a:t>
            </a:fld>
            <a:endParaRPr lang="en-GB" dirty="0"/>
          </a:p>
        </p:txBody>
      </p:sp>
    </p:spTree>
    <p:extLst>
      <p:ext uri="{BB962C8B-B14F-4D97-AF65-F5344CB8AC3E}">
        <p14:creationId xmlns:p14="http://schemas.microsoft.com/office/powerpoint/2010/main" val="25326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A759F-92D0-48DD-B509-25D1996948B4}" type="datetimeFigureOut">
              <a:rPr lang="en-GB" smtClean="0"/>
              <a:t>07/05/2013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D77B0D5-87F4-4C88-A85C-565F1410531D}" type="slidenum">
              <a:rPr lang="en-GB" smtClean="0"/>
              <a:t>‹#›</a:t>
            </a:fld>
            <a:endParaRPr lang="en-GB" dirty="0"/>
          </a:p>
        </p:txBody>
      </p:sp>
    </p:spTree>
    <p:extLst>
      <p:ext uri="{BB962C8B-B14F-4D97-AF65-F5344CB8AC3E}">
        <p14:creationId xmlns:p14="http://schemas.microsoft.com/office/powerpoint/2010/main" val="284432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A759F-92D0-48DD-B509-25D1996948B4}" type="datetimeFigureOut">
              <a:rPr lang="en-GB" smtClean="0"/>
              <a:t>07/05/2013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77B0D5-87F4-4C88-A85C-565F1410531D}" type="slidenum">
              <a:rPr lang="en-GB" smtClean="0"/>
              <a:t>‹#›</a:t>
            </a:fld>
            <a:endParaRPr lang="en-GB" dirty="0"/>
          </a:p>
        </p:txBody>
      </p:sp>
    </p:spTree>
    <p:extLst>
      <p:ext uri="{BB962C8B-B14F-4D97-AF65-F5344CB8AC3E}">
        <p14:creationId xmlns:p14="http://schemas.microsoft.com/office/powerpoint/2010/main" val="151541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A759F-92D0-48DD-B509-25D1996948B4}" type="datetimeFigureOut">
              <a:rPr lang="en-GB" smtClean="0"/>
              <a:t>07/05/2013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77B0D5-87F4-4C88-A85C-565F1410531D}" type="slidenum">
              <a:rPr lang="en-GB" smtClean="0"/>
              <a:t>‹#›</a:t>
            </a:fld>
            <a:endParaRPr lang="en-GB" dirty="0"/>
          </a:p>
        </p:txBody>
      </p:sp>
    </p:spTree>
    <p:extLst>
      <p:ext uri="{BB962C8B-B14F-4D97-AF65-F5344CB8AC3E}">
        <p14:creationId xmlns:p14="http://schemas.microsoft.com/office/powerpoint/2010/main" val="290175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A759F-92D0-48DD-B509-25D1996948B4}" type="datetimeFigureOut">
              <a:rPr lang="en-GB" smtClean="0"/>
              <a:t>07/05/2013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7B0D5-87F4-4C88-A85C-565F1410531D}" type="slidenum">
              <a:rPr lang="en-GB" smtClean="0"/>
              <a:t>‹#›</a:t>
            </a:fld>
            <a:endParaRPr lang="en-GB" dirty="0"/>
          </a:p>
        </p:txBody>
      </p:sp>
    </p:spTree>
    <p:extLst>
      <p:ext uri="{BB962C8B-B14F-4D97-AF65-F5344CB8AC3E}">
        <p14:creationId xmlns:p14="http://schemas.microsoft.com/office/powerpoint/2010/main" val="4252332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36912"/>
            <a:ext cx="7772400" cy="1470025"/>
          </a:xfrm>
        </p:spPr>
        <p:txBody>
          <a:bodyPr>
            <a:noAutofit/>
          </a:bodyPr>
          <a:lstStyle/>
          <a:p>
            <a:r>
              <a:rPr lang="en-GB" sz="4000" dirty="0" smtClean="0"/>
              <a:t>R8 Waveguide Installation and Infrastructure</a:t>
            </a:r>
            <a:endParaRPr lang="en-GB" sz="4000" dirty="0"/>
          </a:p>
        </p:txBody>
      </p:sp>
    </p:spTree>
    <p:extLst>
      <p:ext uri="{BB962C8B-B14F-4D97-AF65-F5344CB8AC3E}">
        <p14:creationId xmlns:p14="http://schemas.microsoft.com/office/powerpoint/2010/main" val="3654353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Possible Restrictions </a:t>
            </a:r>
            <a:endParaRPr lang="en-GB" sz="4000" dirty="0"/>
          </a:p>
        </p:txBody>
      </p:sp>
      <p:sp>
        <p:nvSpPr>
          <p:cNvPr id="3" name="Content Placeholder 2"/>
          <p:cNvSpPr>
            <a:spLocks noGrp="1"/>
          </p:cNvSpPr>
          <p:nvPr>
            <p:ph idx="1"/>
          </p:nvPr>
        </p:nvSpPr>
        <p:spPr>
          <a:xfrm>
            <a:off x="467544" y="1268761"/>
            <a:ext cx="8229600" cy="1440159"/>
          </a:xfrm>
        </p:spPr>
        <p:txBody>
          <a:bodyPr>
            <a:normAutofit fontScale="55000" lnSpcReduction="20000"/>
          </a:bodyPr>
          <a:lstStyle/>
          <a:p>
            <a:r>
              <a:rPr lang="en-GB" dirty="0" smtClean="0"/>
              <a:t>Potential issues with internal roof space / height compared with external shield height</a:t>
            </a:r>
          </a:p>
          <a:p>
            <a:r>
              <a:rPr lang="en-GB" dirty="0" smtClean="0"/>
              <a:t>Decision to be made for access to beam line through shield roof </a:t>
            </a:r>
          </a:p>
          <a:p>
            <a:r>
              <a:rPr lang="en-GB" dirty="0" smtClean="0"/>
              <a:t>Modifications to Circulator stand and partition roof may be </a:t>
            </a:r>
            <a:r>
              <a:rPr lang="en-GB" dirty="0" smtClean="0"/>
              <a:t>required</a:t>
            </a:r>
            <a:endParaRPr lang="en-GB" dirty="0"/>
          </a:p>
          <a:p>
            <a:r>
              <a:rPr lang="en-GB" dirty="0" smtClean="0"/>
              <a:t>Possible Crane impact with waveguide</a:t>
            </a:r>
            <a:endParaRPr lang="en-GB" dirty="0" smtClean="0"/>
          </a:p>
        </p:txBody>
      </p:sp>
      <p:pic>
        <p:nvPicPr>
          <p:cNvPr id="1026" name="Picture 2" descr="\\Scnt02\design_groups\Accelerators\PROJECTS\CURRENT\Mike D\FETS\FETS Pictures\P10103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996952"/>
            <a:ext cx="2549134" cy="33988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cnt02\design_groups\Accelerators\PROJECTS\CURRENT\Mike D\FETS\FETS Pictures\P10104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274111"/>
            <a:ext cx="3792704" cy="28445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5292080" y="4696375"/>
            <a:ext cx="576064" cy="6436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99792" y="3212976"/>
            <a:ext cx="360040" cy="35239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628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normAutofit/>
          </a:bodyPr>
          <a:lstStyle/>
          <a:p>
            <a:r>
              <a:rPr lang="en-GB" sz="4000" dirty="0" smtClean="0"/>
              <a:t>R8 Infrastructure</a:t>
            </a:r>
            <a:endParaRPr lang="en-GB" sz="4000" dirty="0"/>
          </a:p>
        </p:txBody>
      </p:sp>
      <p:sp>
        <p:nvSpPr>
          <p:cNvPr id="3" name="Content Placeholder 2"/>
          <p:cNvSpPr>
            <a:spLocks noGrp="1"/>
          </p:cNvSpPr>
          <p:nvPr>
            <p:ph idx="1"/>
          </p:nvPr>
        </p:nvSpPr>
        <p:spPr>
          <a:xfrm>
            <a:off x="467544" y="2708920"/>
            <a:ext cx="8229600" cy="1296144"/>
          </a:xfrm>
        </p:spPr>
        <p:txBody>
          <a:bodyPr>
            <a:normAutofit/>
          </a:bodyPr>
          <a:lstStyle/>
          <a:p>
            <a:r>
              <a:rPr lang="en-GB" sz="2500" dirty="0" smtClean="0"/>
              <a:t>Producing detailed layout of Fet’s will allow us to plan as far in the future as possible. For example looking at the impact and restrictions the installation of the shielding could bring</a:t>
            </a:r>
            <a:endParaRPr lang="en-GB" sz="2500" dirty="0"/>
          </a:p>
        </p:txBody>
      </p:sp>
    </p:spTree>
    <p:extLst>
      <p:ext uri="{BB962C8B-B14F-4D97-AF65-F5344CB8AC3E}">
        <p14:creationId xmlns:p14="http://schemas.microsoft.com/office/powerpoint/2010/main" val="394005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d83\Desktop\FETS 10 mod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208912" cy="556256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4427984" y="2744924"/>
            <a:ext cx="0" cy="61206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923928" y="2744924"/>
            <a:ext cx="504056" cy="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441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d83\Desktop\FETS model 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165090" cy="514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701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d83\Desktop\Fets 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68060"/>
            <a:ext cx="8208912" cy="448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93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r>
              <a:rPr lang="en-GB" sz="4000" dirty="0" smtClean="0"/>
              <a:t>Shielding Questions</a:t>
            </a:r>
            <a:endParaRPr lang="en-GB" sz="4000" dirty="0"/>
          </a:p>
        </p:txBody>
      </p:sp>
      <p:sp>
        <p:nvSpPr>
          <p:cNvPr id="3" name="Content Placeholder 2"/>
          <p:cNvSpPr>
            <a:spLocks noGrp="1"/>
          </p:cNvSpPr>
          <p:nvPr>
            <p:ph idx="1"/>
          </p:nvPr>
        </p:nvSpPr>
        <p:spPr>
          <a:xfrm>
            <a:off x="467544" y="2132856"/>
            <a:ext cx="8229600" cy="1252736"/>
          </a:xfrm>
        </p:spPr>
        <p:txBody>
          <a:bodyPr/>
          <a:lstStyle/>
          <a:p>
            <a:r>
              <a:rPr lang="en-GB" sz="2500" dirty="0" smtClean="0"/>
              <a:t>Coax Power supply entry for MEBT</a:t>
            </a:r>
          </a:p>
          <a:p>
            <a:r>
              <a:rPr lang="en-GB" sz="2500" dirty="0" smtClean="0"/>
              <a:t>Is current trench large enough for all services</a:t>
            </a:r>
          </a:p>
          <a:p>
            <a:endParaRPr lang="en-GB" dirty="0" smtClean="0"/>
          </a:p>
          <a:p>
            <a:endParaRPr lang="en-GB" dirty="0"/>
          </a:p>
        </p:txBody>
      </p:sp>
    </p:spTree>
    <p:extLst>
      <p:ext uri="{BB962C8B-B14F-4D97-AF65-F5344CB8AC3E}">
        <p14:creationId xmlns:p14="http://schemas.microsoft.com/office/powerpoint/2010/main" val="2981462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Store / Plant room </a:t>
            </a:r>
            <a:endParaRPr lang="en-GB" dirty="0"/>
          </a:p>
        </p:txBody>
      </p:sp>
      <p:pic>
        <p:nvPicPr>
          <p:cNvPr id="4" name="Picture 3" descr="\\Scnt02\design_groups\Accelerators\PROJECTS\CURRENT\Mike D\FETS\FETS Pictures\IMAG05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268760"/>
            <a:ext cx="324036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cnt02\design_groups\Accelerators\PROJECTS\CURRENT\Mike D\FETS\FETS Pictures\IMAG05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15" y="1268760"/>
            <a:ext cx="324036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cnt02\design_groups\Accelerators\PROJECTS\CURRENT\Mike D\FETS\FETS Pictures\IMAG05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573016"/>
            <a:ext cx="1969022" cy="29535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nt02\design_groups\Accelerators\PROJECTS\CURRENT\Mike D\FETS\FETS Pictures\IMAG05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898" y="3861048"/>
            <a:ext cx="3270577" cy="218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07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Wave Guide Route 1</a:t>
            </a:r>
            <a:endParaRPr lang="en-GB" sz="4000" dirty="0"/>
          </a:p>
        </p:txBody>
      </p:sp>
      <p:sp>
        <p:nvSpPr>
          <p:cNvPr id="3" name="Content Placeholder 2"/>
          <p:cNvSpPr>
            <a:spLocks noGrp="1"/>
          </p:cNvSpPr>
          <p:nvPr>
            <p:ph idx="1"/>
          </p:nvPr>
        </p:nvSpPr>
        <p:spPr/>
        <p:txBody>
          <a:bodyPr/>
          <a:lstStyle/>
          <a:p>
            <a:endParaRPr lang="en-GB" dirty="0"/>
          </a:p>
        </p:txBody>
      </p:sp>
      <p:pic>
        <p:nvPicPr>
          <p:cNvPr id="1026" name="Picture 2" descr="\\Scnt02\design_groups\Accelerators\PROJECTS\CURRENT\Mike D\FETS\Waveguide Route 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38489"/>
            <a:ext cx="8208912" cy="500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32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Autofit/>
          </a:bodyPr>
          <a:lstStyle/>
          <a:p>
            <a:r>
              <a:rPr lang="en-GB" sz="4000" dirty="0" smtClean="0"/>
              <a:t>Wave Guide Route 1 Requirements</a:t>
            </a:r>
            <a:endParaRPr lang="en-GB" sz="4000" dirty="0"/>
          </a:p>
        </p:txBody>
      </p:sp>
      <p:sp>
        <p:nvSpPr>
          <p:cNvPr id="3" name="Content Placeholder 2"/>
          <p:cNvSpPr>
            <a:spLocks noGrp="1"/>
          </p:cNvSpPr>
          <p:nvPr>
            <p:ph idx="1"/>
          </p:nvPr>
        </p:nvSpPr>
        <p:spPr>
          <a:xfrm>
            <a:off x="395536" y="2420888"/>
            <a:ext cx="8229600" cy="2520280"/>
          </a:xfrm>
        </p:spPr>
        <p:txBody>
          <a:bodyPr>
            <a:normAutofit fontScale="40000" lnSpcReduction="20000"/>
          </a:bodyPr>
          <a:lstStyle/>
          <a:p>
            <a:r>
              <a:rPr lang="en-GB" sz="6300" dirty="0" smtClean="0"/>
              <a:t>Services on cage side of partition wall will need to be relocated</a:t>
            </a:r>
          </a:p>
          <a:p>
            <a:r>
              <a:rPr lang="en-GB" sz="6300" dirty="0" smtClean="0"/>
              <a:t>Access only through roof, not enough room for side entry (269mm between partition wall and shielding)</a:t>
            </a:r>
          </a:p>
          <a:p>
            <a:r>
              <a:rPr lang="en-GB" sz="6300" dirty="0" smtClean="0"/>
              <a:t>Klystron will need to move approx. 330mm to allow support frame and dummy load to fit between pillars. This will necessitate re-plumbing the water lines</a:t>
            </a:r>
          </a:p>
          <a:p>
            <a:endParaRPr lang="en-GB" dirty="0"/>
          </a:p>
        </p:txBody>
      </p:sp>
    </p:spTree>
    <p:extLst>
      <p:ext uri="{BB962C8B-B14F-4D97-AF65-F5344CB8AC3E}">
        <p14:creationId xmlns:p14="http://schemas.microsoft.com/office/powerpoint/2010/main" val="3099619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Wave Guide Route 2</a:t>
            </a:r>
            <a:endParaRPr lang="en-GB" sz="4000" dirty="0"/>
          </a:p>
        </p:txBody>
      </p:sp>
      <p:pic>
        <p:nvPicPr>
          <p:cNvPr id="4098" name="Picture 2" descr="\\Scnt02\design_groups\Accelerators\PROJECTS\CURRENT\Mike D\FETS\Wave guid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8149630" cy="435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899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Wave Guide Route 2</a:t>
            </a:r>
            <a:endParaRPr lang="en-GB" sz="4000" dirty="0"/>
          </a:p>
        </p:txBody>
      </p:sp>
      <p:pic>
        <p:nvPicPr>
          <p:cNvPr id="5122" name="Picture 2" descr="\\Scnt02\design_groups\Accelerators\PROJECTS\CURRENT\Mike D\FETS\Waveguide 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60375"/>
            <a:ext cx="8189835"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502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1143000"/>
          </a:xfrm>
        </p:spPr>
        <p:txBody>
          <a:bodyPr>
            <a:normAutofit/>
          </a:bodyPr>
          <a:lstStyle/>
          <a:p>
            <a:r>
              <a:rPr lang="en-GB" sz="4000" dirty="0" smtClean="0"/>
              <a:t>Wave Guide Route 2 Requirements</a:t>
            </a:r>
            <a:endParaRPr lang="en-GB" sz="4000" dirty="0"/>
          </a:p>
        </p:txBody>
      </p:sp>
      <p:sp>
        <p:nvSpPr>
          <p:cNvPr id="3" name="Content Placeholder 2"/>
          <p:cNvSpPr>
            <a:spLocks noGrp="1"/>
          </p:cNvSpPr>
          <p:nvPr>
            <p:ph idx="1"/>
          </p:nvPr>
        </p:nvSpPr>
        <p:spPr>
          <a:xfrm>
            <a:off x="467544" y="2204864"/>
            <a:ext cx="8229600" cy="2808312"/>
          </a:xfrm>
        </p:spPr>
        <p:txBody>
          <a:bodyPr>
            <a:normAutofit/>
          </a:bodyPr>
          <a:lstStyle/>
          <a:p>
            <a:r>
              <a:rPr lang="en-GB" sz="2500" dirty="0" smtClean="0"/>
              <a:t>No services will need to be relocated</a:t>
            </a:r>
          </a:p>
          <a:p>
            <a:r>
              <a:rPr lang="en-GB" sz="2500" dirty="0" smtClean="0"/>
              <a:t>Access only through side entry </a:t>
            </a:r>
          </a:p>
          <a:p>
            <a:r>
              <a:rPr lang="en-GB" sz="2500" dirty="0" smtClean="0"/>
              <a:t>Major re-location of Klystron will be required This may be offset by improved access </a:t>
            </a:r>
            <a:r>
              <a:rPr lang="en-GB" sz="2500" dirty="0"/>
              <a:t>i</a:t>
            </a:r>
            <a:r>
              <a:rPr lang="en-GB" sz="2500" dirty="0" smtClean="0"/>
              <a:t>nto instrument</a:t>
            </a:r>
          </a:p>
          <a:p>
            <a:r>
              <a:rPr lang="en-GB" sz="2500" dirty="0" smtClean="0"/>
              <a:t>Partition wall section removed to allow for access to waveguide</a:t>
            </a:r>
          </a:p>
          <a:p>
            <a:endParaRPr lang="en-GB" sz="2800" dirty="0"/>
          </a:p>
        </p:txBody>
      </p:sp>
    </p:spTree>
    <p:extLst>
      <p:ext uri="{BB962C8B-B14F-4D97-AF65-F5344CB8AC3E}">
        <p14:creationId xmlns:p14="http://schemas.microsoft.com/office/powerpoint/2010/main" val="1503593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a:bodyPr>
          <a:lstStyle/>
          <a:p>
            <a:r>
              <a:rPr lang="en-GB" sz="4000" dirty="0" smtClean="0"/>
              <a:t>Waveguide Questions</a:t>
            </a:r>
            <a:endParaRPr lang="en-GB" sz="4000" dirty="0"/>
          </a:p>
        </p:txBody>
      </p:sp>
      <p:sp>
        <p:nvSpPr>
          <p:cNvPr id="3" name="Content Placeholder 2"/>
          <p:cNvSpPr>
            <a:spLocks noGrp="1"/>
          </p:cNvSpPr>
          <p:nvPr>
            <p:ph idx="1"/>
          </p:nvPr>
        </p:nvSpPr>
        <p:spPr>
          <a:xfrm>
            <a:off x="467544" y="2276872"/>
            <a:ext cx="8229600" cy="2232248"/>
          </a:xfrm>
        </p:spPr>
        <p:txBody>
          <a:bodyPr/>
          <a:lstStyle/>
          <a:p>
            <a:r>
              <a:rPr lang="en-GB" sz="2500" dirty="0" smtClean="0"/>
              <a:t>What is the best option for waveguide route</a:t>
            </a:r>
          </a:p>
          <a:p>
            <a:r>
              <a:rPr lang="en-GB" sz="2500" dirty="0" smtClean="0"/>
              <a:t>How will entry through shielding be achieved in either option, does this impact on NELCO’s Design</a:t>
            </a:r>
          </a:p>
          <a:p>
            <a:r>
              <a:rPr lang="en-GB" sz="2500" dirty="0" smtClean="0"/>
              <a:t>How will the transition from waveguide to RFQ be done, </a:t>
            </a:r>
            <a:r>
              <a:rPr lang="en-GB" sz="2500" dirty="0"/>
              <a:t>d</a:t>
            </a:r>
            <a:r>
              <a:rPr lang="en-GB" sz="2500" dirty="0" smtClean="0"/>
              <a:t>o we have the height?</a:t>
            </a:r>
          </a:p>
          <a:p>
            <a:endParaRPr lang="en-GB" sz="2800" dirty="0" smtClean="0"/>
          </a:p>
          <a:p>
            <a:endParaRPr lang="en-GB" sz="2800" dirty="0" smtClean="0"/>
          </a:p>
          <a:p>
            <a:endParaRPr lang="en-GB" dirty="0"/>
          </a:p>
        </p:txBody>
      </p:sp>
    </p:spTree>
    <p:extLst>
      <p:ext uri="{BB962C8B-B14F-4D97-AF65-F5344CB8AC3E}">
        <p14:creationId xmlns:p14="http://schemas.microsoft.com/office/powerpoint/2010/main" val="422906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Waveguide route 3</a:t>
            </a:r>
            <a:endParaRPr lang="en-GB" sz="4000" dirty="0"/>
          </a:p>
        </p:txBody>
      </p:sp>
      <p:pic>
        <p:nvPicPr>
          <p:cNvPr id="1028" name="Picture 4" descr="\\Scnt02\design_groups\Accelerators\PROJECTS\CURRENT\Mike D\FETS\FETS Pictures\FETS_Rough_01_MAY_2013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257858"/>
            <a:ext cx="3722311" cy="27917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nt02\design_groups\Accelerators\PROJECTS\CURRENT\Mike D\FETS\FETS Pictures\FETS_Rough_01_MAY_2013_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14184" y="4074430"/>
            <a:ext cx="3483584" cy="26126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cnt02\design_groups\Accelerators\PROJECTS\CURRENT\Mike D\FETS\FETS Pictures\FETS_Rough_01_MAY_2013_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3" y="1257858"/>
            <a:ext cx="3722311" cy="279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70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en-GB" sz="4000" dirty="0" smtClean="0"/>
              <a:t>Wave Guide Route 3 Requirements</a:t>
            </a:r>
            <a:endParaRPr lang="en-GB" sz="4000" dirty="0"/>
          </a:p>
        </p:txBody>
      </p:sp>
      <p:sp>
        <p:nvSpPr>
          <p:cNvPr id="3" name="Content Placeholder 2"/>
          <p:cNvSpPr>
            <a:spLocks noGrp="1"/>
          </p:cNvSpPr>
          <p:nvPr>
            <p:ph idx="1"/>
          </p:nvPr>
        </p:nvSpPr>
        <p:spPr>
          <a:xfrm>
            <a:off x="467544" y="1844824"/>
            <a:ext cx="8229600" cy="3773015"/>
          </a:xfrm>
        </p:spPr>
        <p:txBody>
          <a:bodyPr>
            <a:normAutofit lnSpcReduction="10000"/>
          </a:bodyPr>
          <a:lstStyle/>
          <a:p>
            <a:r>
              <a:rPr lang="en-GB" sz="2500" dirty="0" smtClean="0"/>
              <a:t>Minimal Klystron move</a:t>
            </a:r>
          </a:p>
          <a:p>
            <a:r>
              <a:rPr lang="en-GB" sz="2500" dirty="0" smtClean="0"/>
              <a:t>No need for dummy load modifications</a:t>
            </a:r>
          </a:p>
          <a:p>
            <a:r>
              <a:rPr lang="en-GB" sz="2500" dirty="0" smtClean="0"/>
              <a:t>Waveguide run inside partition wall</a:t>
            </a:r>
          </a:p>
          <a:p>
            <a:r>
              <a:rPr lang="en-GB" sz="2500" dirty="0" smtClean="0"/>
              <a:t>Access through partition at shield roof level</a:t>
            </a:r>
          </a:p>
          <a:p>
            <a:r>
              <a:rPr lang="en-GB" sz="2500" dirty="0"/>
              <a:t>M</a:t>
            </a:r>
            <a:r>
              <a:rPr lang="en-GB" sz="2500" dirty="0" smtClean="0"/>
              <a:t>inimal / no coax run reducing RF losses</a:t>
            </a:r>
          </a:p>
          <a:p>
            <a:r>
              <a:rPr lang="en-GB" sz="2500" dirty="0" smtClean="0"/>
              <a:t>Transition between waveguide and Tee completed on roof reducing internal height</a:t>
            </a:r>
          </a:p>
          <a:p>
            <a:r>
              <a:rPr lang="en-GB" sz="2500" dirty="0" smtClean="0"/>
              <a:t>Two points of entry through shield incorporated in NELCO’s design</a:t>
            </a:r>
          </a:p>
          <a:p>
            <a:endParaRPr lang="en-GB" dirty="0"/>
          </a:p>
        </p:txBody>
      </p:sp>
    </p:spTree>
    <p:extLst>
      <p:ext uri="{BB962C8B-B14F-4D97-AF65-F5344CB8AC3E}">
        <p14:creationId xmlns:p14="http://schemas.microsoft.com/office/powerpoint/2010/main" val="2739121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322</Words>
  <Application>Microsoft Office PowerPoint</Application>
  <PresentationFormat>On-screen Show (4:3)</PresentationFormat>
  <Paragraphs>38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R8 Waveguide Installation and Infrastructure</vt:lpstr>
      <vt:lpstr>Wave Guide Route 1</vt:lpstr>
      <vt:lpstr>Wave Guide Route 1 Requirements</vt:lpstr>
      <vt:lpstr>Wave Guide Route 2</vt:lpstr>
      <vt:lpstr>Wave Guide Route 2</vt:lpstr>
      <vt:lpstr>Wave Guide Route 2 Requirements</vt:lpstr>
      <vt:lpstr>Waveguide Questions</vt:lpstr>
      <vt:lpstr>Waveguide route 3</vt:lpstr>
      <vt:lpstr>Wave Guide Route 3 Requirements</vt:lpstr>
      <vt:lpstr>Possible Restrictions </vt:lpstr>
      <vt:lpstr>R8 Infrastructure</vt:lpstr>
      <vt:lpstr>PowerPoint Presentation</vt:lpstr>
      <vt:lpstr>PowerPoint Presentation</vt:lpstr>
      <vt:lpstr>PowerPoint Presentation</vt:lpstr>
      <vt:lpstr>Shielding Questions</vt:lpstr>
      <vt:lpstr>Store / Plant room </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R8 Infrastructure</dc:title>
  <dc:creator>md83</dc:creator>
  <cp:lastModifiedBy>md83</cp:lastModifiedBy>
  <cp:revision>40</cp:revision>
  <cp:lastPrinted>2013-05-07T15:12:54Z</cp:lastPrinted>
  <dcterms:created xsi:type="dcterms:W3CDTF">2013-02-11T11:56:54Z</dcterms:created>
  <dcterms:modified xsi:type="dcterms:W3CDTF">2013-05-07T15:14:33Z</dcterms:modified>
</cp:coreProperties>
</file>