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5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6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7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8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9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20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21.xml" ContentType="application/vnd.openxmlformats-officedocument.theme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22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3.xml" ContentType="application/vnd.openxmlformats-officedocument.theme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24.xml" ContentType="application/vnd.openxmlformats-officedocument.theme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theme/theme25.xml" ContentType="application/vnd.openxmlformats-officedocument.theme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6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theme/theme27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8.xml" ContentType="application/vnd.openxmlformats-officedocument.theme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theme/theme29.xml" ContentType="application/vnd.openxmlformats-officedocument.theme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706" r:id="rId2"/>
    <p:sldMasterId id="2147483660" r:id="rId3"/>
    <p:sldMasterId id="2147483662" r:id="rId4"/>
    <p:sldMasterId id="2147483664" r:id="rId5"/>
    <p:sldMasterId id="2147483666" r:id="rId6"/>
    <p:sldMasterId id="2147483668" r:id="rId7"/>
    <p:sldMasterId id="2147483670" r:id="rId8"/>
    <p:sldMasterId id="2147483672" r:id="rId9"/>
    <p:sldMasterId id="2147483650" r:id="rId10"/>
    <p:sldMasterId id="2147483652" r:id="rId11"/>
    <p:sldMasterId id="2147483654" r:id="rId12"/>
    <p:sldMasterId id="2147483656" r:id="rId13"/>
    <p:sldMasterId id="2147483674" r:id="rId14"/>
    <p:sldMasterId id="2147483676" r:id="rId15"/>
    <p:sldMasterId id="2147483678" r:id="rId16"/>
    <p:sldMasterId id="2147483680" r:id="rId17"/>
    <p:sldMasterId id="2147483682" r:id="rId18"/>
    <p:sldMasterId id="2147483684" r:id="rId19"/>
    <p:sldMasterId id="2147483686" r:id="rId20"/>
    <p:sldMasterId id="2147483688" r:id="rId21"/>
    <p:sldMasterId id="2147483690" r:id="rId22"/>
    <p:sldMasterId id="2147483692" r:id="rId23"/>
    <p:sldMasterId id="2147483694" r:id="rId24"/>
    <p:sldMasterId id="2147483696" r:id="rId25"/>
    <p:sldMasterId id="2147483698" r:id="rId26"/>
    <p:sldMasterId id="2147483700" r:id="rId27"/>
    <p:sldMasterId id="2147483702" r:id="rId28"/>
    <p:sldMasterId id="2147483704" r:id="rId29"/>
    <p:sldMasterId id="2147484347" r:id="rId30"/>
  </p:sldMasterIdLst>
  <p:notesMasterIdLst>
    <p:notesMasterId r:id="rId40"/>
  </p:notesMasterIdLst>
  <p:handoutMasterIdLst>
    <p:handoutMasterId r:id="rId41"/>
  </p:handoutMasterIdLst>
  <p:sldIdLst>
    <p:sldId id="339" r:id="rId31"/>
    <p:sldId id="344" r:id="rId32"/>
    <p:sldId id="337" r:id="rId33"/>
    <p:sldId id="340" r:id="rId34"/>
    <p:sldId id="341" r:id="rId35"/>
    <p:sldId id="342" r:id="rId36"/>
    <p:sldId id="336" r:id="rId37"/>
    <p:sldId id="343" r:id="rId38"/>
    <p:sldId id="345" r:id="rId39"/>
  </p:sldIdLst>
  <p:sldSz cx="9144000" cy="6858000" type="screen4x3"/>
  <p:notesSz cx="67818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FFCCCC"/>
    <a:srgbClr val="FEEE90"/>
    <a:srgbClr val="AF9601"/>
    <a:srgbClr val="CCCC00"/>
    <a:srgbClr val="CCFFCC"/>
    <a:srgbClr val="99FF66"/>
    <a:srgbClr val="99FF99"/>
    <a:srgbClr val="99FF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3" autoAdjust="0"/>
    <p:restoredTop sz="96281" autoAdjust="0"/>
  </p:normalViewPr>
  <p:slideViewPr>
    <p:cSldViewPr>
      <p:cViewPr varScale="1">
        <p:scale>
          <a:sx n="129" d="100"/>
          <a:sy n="129" d="100"/>
        </p:scale>
        <p:origin x="-11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4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3.xml"/><Relationship Id="rId38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2.xml"/><Relationship Id="rId37" Type="http://schemas.openxmlformats.org/officeDocument/2006/relationships/slide" Target="slides/slide7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5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6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6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9E71578-6534-4E64-8C2F-ED6397AB6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22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2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AD3FC19-9066-430E-900A-FA3C048BD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448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tfclarge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AAE78-111B-414F-BC01-12ADF81A0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79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7F8F1-9B18-4515-AE4C-954BF0141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564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437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9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99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209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lsmall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513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7718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3865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72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0295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135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5115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23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01769-B1A1-46E8-826C-FBCE4917D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2171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9412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7295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7768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allarge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10C91-B8B2-41A0-B5AE-F04D402E9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8534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F47F1-B7B8-4435-85EC-97ED76CD3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974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E1540-EF3A-43A1-BE64-E13A81F93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885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D5280-0BC9-4042-9620-D39EA38B7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830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DC95F-8219-477B-A835-60A111FE6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6355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18997-7F98-4E49-84E2-40A5DE3F1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6820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6720C-E982-4F5B-A693-D5F92EA94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45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3" y="1062038"/>
            <a:ext cx="627538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F5B36-2EF0-48FA-80AF-536A0E8DD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2643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A33B2-FEA2-4184-82D0-4E5A3B779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7899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44A0A-1DB6-4645-AC42-4D8DA1623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096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A05E5-46FA-42D2-B523-F52B218A5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5900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4A1B8-1C58-45FA-A7D0-05187D762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603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ralsmall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31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279EC-BC02-494F-A9BF-67B5D1CAC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2389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D7ACE-F3FC-43FF-B94A-B43341F29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5300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C1475-B0F9-4C27-B98C-3E6C35389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1277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9D5CD-3439-48CF-A46A-F638014A1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6202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A7492-DA37-444B-9EC9-2B4BABD43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910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BBEBC-1A74-4E9E-BBC4-48D783329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3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F7CFF-8DC7-47DC-84C1-95476C807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9031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CE9CD-A0C1-431F-BB00-48D6B4D52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4900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DD107-1ECE-47D9-A3E0-D81B0C44C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7175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0EBA4-CD93-455A-B74D-E863BB304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9802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D9E39-26CE-442E-8C1F-5D3CE335F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387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8050"/>
            <a:ext cx="2057400" cy="5218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8050"/>
            <a:ext cx="6019800" cy="5218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712C1-DF3F-4AD1-83DC-FD19EBB8D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1049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allarge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2575"/>
            <a:ext cx="91440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31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7578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3406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9839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0841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04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63DCE-6E65-45EB-9B33-068D48754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0205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1815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4731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965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270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3947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9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99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9955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steclarge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C7B51-8419-45C7-B053-80AD64DC6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2587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4E743-FBC0-45F0-8F27-DB557C6C6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6687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9C044-A5EB-47D8-A9F9-A7F8F57FD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5172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A1111-CB32-4752-B90B-43865E109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94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98B43-D143-4CB4-8CC5-AD1668B1F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7024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1AAF0-7A18-4EB6-8F05-B318C5880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4918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BE715-5AB0-4357-8E40-84F6BDEAC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5820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C451C-4138-4626-9D33-D24F9F645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3367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1C85B-E602-44E6-9020-45B867DFA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377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6D48F-A339-493B-B8F3-47321B530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670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86B57-594E-48EC-9865-E8781CE53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911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E1775-2DB8-41D3-930F-667A9E073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877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stecsmall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D46F5-86C0-4772-B55F-81A04D9AB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4788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BAB26-3E86-452D-9912-63FA41674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195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AAAFF-290B-42B9-8460-E29E8A5C8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77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357EC-F98F-454B-AC0B-CBD67FFAA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2293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4699E-AFD4-48E5-8593-D5D195418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202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57023-1B48-48A2-B71C-3F2D726E8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4520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AF1A2-0FC2-455A-A41F-6F01A79DF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7051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FE2C1-04B6-45EF-B87C-F549A3B66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3018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2B013-0431-4622-A82F-D5FC884B7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1670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5EDFE-C58B-4F63-BD68-E09508352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1286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9F6FC-21ED-475B-A733-058586E36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5541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5443F-3B90-4D1A-8F59-81F9B08ED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627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stecsmall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8293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89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578A0-2C61-423A-B5DD-260E38DA8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1442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9682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3814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7247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0665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3031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8221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8294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4201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942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steclarge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39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A0FAE-C3E1-46AF-B07D-9A53F316A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144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5304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0112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8553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708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2487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2144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2062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1342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9850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9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99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66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B2BAC-1D19-4F90-BE07-3DC37DAFD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0870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lflarge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13A5E-59DE-461D-9CB1-B8B0A6A47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2156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64846-1503-4484-873C-E9E866DA8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1423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D8D55-4A4D-4F39-832F-458539E09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7057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3E845-6D61-474E-BC39-9409477F8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7935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8A16B-6BC3-4706-943F-7F2C4A91B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3568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CB1B0-E9C6-4DC1-956F-C3FF14D2A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3868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1A69A-9B61-4780-BB6A-7DAA1A76D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4860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7A5BB-BB10-461B-98C8-D5F0518F8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0623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7EC29-3976-4228-89F1-47E3097FD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6796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39D66-D350-43DF-B8AE-457C949A6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24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</a:t>
            </a:r>
            <a:r>
              <a:rPr lang="en-US" baseline="30000"/>
              <a:t>th</a:t>
            </a:r>
            <a:r>
              <a:rPr lang="en-US"/>
              <a:t> of March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Marvelous Metallic Machines!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Scott Lawrie</a:t>
            </a:r>
          </a:p>
        </p:txBody>
      </p:sp>
    </p:spTree>
    <p:extLst>
      <p:ext uri="{BB962C8B-B14F-4D97-AF65-F5344CB8AC3E}">
        <p14:creationId xmlns:p14="http://schemas.microsoft.com/office/powerpoint/2010/main" val="3264051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9E5E3-4F6C-4ABE-A3AE-418E17DA5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2964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D5673-A0DB-40B8-9F45-C361CFC5C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9313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lfsmall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FC197-3152-4734-BF2C-3B378833E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5982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83E2D-5250-4F51-B6BA-475D5008B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8098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33C1D-C455-4F45-8F85-576152852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0272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4792C-3FAE-4227-9A35-9E48CEE9B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6220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948BE-4366-48EE-97E3-07764B043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566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FB856-EE79-4454-9A8E-12D399112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8713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4DFE4-55AB-42E8-9047-468785D9F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2211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D7C17-2C7C-41D0-8BA6-6CB2F8FE8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4967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B9D3D-A4F3-4A41-9E34-95B171F87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95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17095-31C6-4C28-B19C-FCB5C2D76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3149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CFA28-2477-4217-AF88-CBD2B530F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6539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9D7B6-3E7D-41FB-82B8-9062C4BC5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1261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lfsmall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2808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6532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7330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7562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7646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4179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4663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1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17F1B-3E9C-45F5-8DED-3C1E27A38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9339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3308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5456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593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lflarge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6179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9737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1305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1865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4151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7904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70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6900" y="44450"/>
            <a:ext cx="2162175" cy="6081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6337300" cy="6081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91C9A-F3C0-4DB3-A574-80C4052BF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3943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73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6628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6510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9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99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928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sciencelarge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5BEC1-D95B-4DBD-9C05-832617DFE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0439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2C45B-CBE0-4DEC-830F-7B8DA238B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4337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3D1DC-033D-4003-BCAF-3FE427EB5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5302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8F94A-E60C-474D-9E30-4489771C9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620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24171-A41F-4A9E-8F57-1D9040C37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362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3F174-AB2D-4073-9C4B-D423C3F23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29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tfcsmall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C108C-1D36-4F19-AAB6-4605831EA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6102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AC391-6FD9-4ECB-AE50-236B9506E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3876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33CF3-B547-49EA-95EA-B42F66E1A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9262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599F8-897B-43B6-B77D-8B8CB9D9D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9268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7D6A8-B4AE-4587-82D7-C8A75267C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1056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0E3BE-D1F8-4C3A-8AAB-ED5417793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028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sciencesmall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404BA-1E17-48F1-9814-CBD008E03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2379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29453-A92F-4EB6-A17A-64D4D325F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1729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7087D-324B-4693-B5C0-93B2A90C8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4712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46D05-D6EF-4BFE-9923-AF855EE17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864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C675D-0B90-4E2F-91CC-FBEF610D5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504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227A5-FD5C-4EFD-A5F1-053F0BB5D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5340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F0175-3028-40DD-A4C2-A5376C133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97034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2D32F-3C82-4A26-8C08-A27292772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4730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DC530-AB5B-423F-A54D-2C1EF6C52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0390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91F13-87A1-43FD-89EB-7F48C6F4A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28767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3DC60-46E9-4F4E-AA7B-3030F5BF6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2732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816ED-2F80-4BE5-B7A4-999B9F7B9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3571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sciencesmall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5360988"/>
            <a:ext cx="9129712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4316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45513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9058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73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D80FD-97F8-449D-A336-2D8D6284A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1842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112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4750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9471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1034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4559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4718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0746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sciencelarge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97289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414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991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DD0A7-92DF-4187-9FC9-54E178ADD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0173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4703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83928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5221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5959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3465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4894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19201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9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99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16926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rslarge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FD8B2-A4C1-41B1-A06E-395EE8F10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63709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8818E-846D-4989-AE1A-301C341AB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84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E7980-E1F6-4C1F-B871-905E29C28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4554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A7C5F-4E05-4684-937E-8349027AF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2015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B0F13-38D8-4585-A109-A9DBBA92E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8799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7A8C3-21FE-4139-97B5-1701DF26D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526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4999C-6C09-4A9D-89AA-BCD4DF774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4127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00CF8-B0C7-49E5-A0B6-C554DC042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61525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076B8-E5AF-44ED-BA1C-7584DABD2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0528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9755F-01F7-4449-BFBC-876CDF0F1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87079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514C3-2630-4627-BAE9-3B7534EDD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91869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663AE-5002-4116-9EF2-DECC908AB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68208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rssmall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79892-A7B9-4081-9C39-69322616D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153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72708-0356-4192-ABBA-CA0915106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06747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76D78-8353-4A4D-96DE-EEF5134CD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19095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D4DC9-99AB-43F0-9930-DA106C7B6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23839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C3D42-18B2-4DD0-9BB5-10781E36D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40624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10060-1B3B-4893-A4AC-D12EBCECA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41593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5F214-78A7-4580-97DE-F6479B36A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4546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95686-E72F-47F0-B8CF-6C6723867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64829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51BC4-28DB-465D-84C4-5DBF501D8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48522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7A1C6-2B0B-42BF-BADC-D2D8A5059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80168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32BE6-4F6E-47C7-8483-CDF4ACA09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38702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D7603-5EFB-4C45-ABE1-C327044C3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08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E14B9-281A-4C3B-8CD2-E2767794B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534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F7745-3645-4871-9640-0C3FB9D5A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7834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rssmall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5152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59310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7112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17434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69109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96924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71517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2955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92979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83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8E149-4514-4DA8-B39F-4CB19E5A3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06503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05546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rslarge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7748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32935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13397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99144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6756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49707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59518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2307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32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70BDA-6FA7-4093-9833-FCAE523A1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92450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77093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9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99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47459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sissmall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15455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4245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2008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93325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28331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86852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49476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069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F42D0-8CE4-47A7-923B-9F0E47D79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0751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78297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53074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5888"/>
            <a:ext cx="2058988" cy="568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29325" cy="568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06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996DB-FBAD-4CAD-8716-C29F27722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079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tfcsmall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95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176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246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697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72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F3C09-D5BA-4907-A4B1-92662A660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88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973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262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729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066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208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212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tfclarge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26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683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7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85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B7785-CF54-4D59-9315-E01DC9446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48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754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839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407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330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261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973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9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99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302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sissmall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02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660"/>
            <a:ext cx="8229600" cy="48248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998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64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39EBF-E350-420C-B103-E225344ED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055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667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70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327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87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658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765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149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56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sislarge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306F5-AA39-45C2-B397-4B56056FF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623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F1668-3A91-45DB-A132-50900E0A2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1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08E81-C758-451F-B0F2-1A7AF1941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724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3" y="0"/>
            <a:ext cx="6804248" cy="476672"/>
          </a:xfrm>
        </p:spPr>
        <p:txBody>
          <a:bodyPr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565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F1668-3A91-45DB-A132-50900E0A2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808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76C15-3627-4104-AE19-C0E31D7B5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445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48F25-92A4-40BC-B748-F5D9CB6FE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31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FC93F-7574-4A3E-A2DC-F72FB1A81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340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BC9B2-E80F-45F5-B252-59B54D068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566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6067B-14A1-4559-BAA1-6EC93864C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195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E1840-0648-4012-8BED-A3498C27A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923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A7C2A-7BF3-4CD4-A6BC-41D5EA5CB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214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FFCDD-32D7-4007-A7BF-065B1F3FD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389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839FC-16A7-4498-9CE6-B4CF78D9B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0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B625A-16F0-4322-8E7B-2F2550BB4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820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sissmall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31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50CBC-876C-415B-9503-6BA6AA039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611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6691C-E0DC-49F8-8997-BC3BF696B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785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4447A-69DA-4FF8-88BF-1D515A5CC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08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80DC2-C624-49C8-8710-7ED4C119E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727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2EA76-68CE-4C47-91E7-38911DA71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612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57022-E8C8-4FBF-9601-3C9EEB309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585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73773-D799-47C0-9C62-5A946D2A5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492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D8D8C-0292-4B3B-9F57-942DA4136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144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0C8C1-62D3-437A-BA8D-88CCEDA88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022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E22F8-EBCB-457E-B689-55DC30E2C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08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58CB5-1F73-4ECE-A885-452B400BE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868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8050"/>
            <a:ext cx="2057400" cy="5218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8050"/>
            <a:ext cx="6019800" cy="5218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FFD72-3B06-4DBB-AB09-E47C44424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95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sislarge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31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9414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267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810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178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4494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978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135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2099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88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1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40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5.xm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38.xml"/><Relationship Id="rId10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247.xml"/><Relationship Id="rId7" Type="http://schemas.openxmlformats.org/officeDocument/2006/relationships/slideLayout" Target="../slideLayouts/slideLayout251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6.xml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49.xml"/><Relationship Id="rId10" Type="http://schemas.openxmlformats.org/officeDocument/2006/relationships/slideLayout" Target="../slideLayouts/slideLayout254.xm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3.xml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62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7.xml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0.xml"/><Relationship Id="rId10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4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269.xml"/><Relationship Id="rId7" Type="http://schemas.openxmlformats.org/officeDocument/2006/relationships/slideLayout" Target="../slideLayouts/slideLayout273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8.xml"/><Relationship Id="rId1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72.xml"/><Relationship Id="rId11" Type="http://schemas.openxmlformats.org/officeDocument/2006/relationships/slideLayout" Target="../slideLayouts/slideLayout277.xml"/><Relationship Id="rId5" Type="http://schemas.openxmlformats.org/officeDocument/2006/relationships/slideLayout" Target="../slideLayouts/slideLayout271.xml"/><Relationship Id="rId10" Type="http://schemas.openxmlformats.org/officeDocument/2006/relationships/slideLayout" Target="../slideLayouts/slideLayout276.xml"/><Relationship Id="rId4" Type="http://schemas.openxmlformats.org/officeDocument/2006/relationships/slideLayout" Target="../slideLayouts/slideLayout270.xml"/><Relationship Id="rId9" Type="http://schemas.openxmlformats.org/officeDocument/2006/relationships/slideLayout" Target="../slideLayouts/slideLayout27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4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slideLayout" Target="../slideLayouts/slideLayout288.xml"/><Relationship Id="rId5" Type="http://schemas.openxmlformats.org/officeDocument/2006/relationships/slideLayout" Target="../slideLayouts/slideLayout282.xml"/><Relationship Id="rId10" Type="http://schemas.openxmlformats.org/officeDocument/2006/relationships/slideLayout" Target="../slideLayouts/slideLayout287.xml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7.xml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302.xml"/><Relationship Id="rId7" Type="http://schemas.openxmlformats.org/officeDocument/2006/relationships/slideLayout" Target="../slideLayouts/slideLayout306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01.xml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10.xml"/><Relationship Id="rId5" Type="http://schemas.openxmlformats.org/officeDocument/2006/relationships/slideLayout" Target="../slideLayouts/slideLayout304.xml"/><Relationship Id="rId10" Type="http://schemas.openxmlformats.org/officeDocument/2006/relationships/slideLayout" Target="../slideLayouts/slideLayout309.xm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8.xml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313.xml"/><Relationship Id="rId7" Type="http://schemas.openxmlformats.org/officeDocument/2006/relationships/slideLayout" Target="../slideLayouts/slideLayout317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2.xml"/><Relationship Id="rId1" Type="http://schemas.openxmlformats.org/officeDocument/2006/relationships/slideLayout" Target="../slideLayouts/slideLayout311.xml"/><Relationship Id="rId6" Type="http://schemas.openxmlformats.org/officeDocument/2006/relationships/slideLayout" Target="../slideLayouts/slideLayout316.xml"/><Relationship Id="rId11" Type="http://schemas.openxmlformats.org/officeDocument/2006/relationships/slideLayout" Target="../slideLayouts/slideLayout321.xml"/><Relationship Id="rId5" Type="http://schemas.openxmlformats.org/officeDocument/2006/relationships/slideLayout" Target="../slideLayouts/slideLayout315.xml"/><Relationship Id="rId10" Type="http://schemas.openxmlformats.org/officeDocument/2006/relationships/slideLayout" Target="../slideLayouts/slideLayout320.xml"/><Relationship Id="rId4" Type="http://schemas.openxmlformats.org/officeDocument/2006/relationships/slideLayout" Target="../slideLayouts/slideLayout314.xml"/><Relationship Id="rId9" Type="http://schemas.openxmlformats.org/officeDocument/2006/relationships/slideLayout" Target="../slideLayouts/slideLayout3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24.xml"/><Relationship Id="rId7" Type="http://schemas.openxmlformats.org/officeDocument/2006/relationships/slideLayout" Target="../slideLayouts/slideLayout328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3.xml"/><Relationship Id="rId1" Type="http://schemas.openxmlformats.org/officeDocument/2006/relationships/slideLayout" Target="../slideLayouts/slideLayout322.xml"/><Relationship Id="rId6" Type="http://schemas.openxmlformats.org/officeDocument/2006/relationships/slideLayout" Target="../slideLayouts/slideLayout327.xml"/><Relationship Id="rId11" Type="http://schemas.openxmlformats.org/officeDocument/2006/relationships/slideLayout" Target="../slideLayouts/slideLayout332.xml"/><Relationship Id="rId5" Type="http://schemas.openxmlformats.org/officeDocument/2006/relationships/slideLayout" Target="../slideLayouts/slideLayout326.xml"/><Relationship Id="rId10" Type="http://schemas.openxmlformats.org/officeDocument/2006/relationships/slideLayout" Target="../slideLayouts/slideLayout331.xml"/><Relationship Id="rId4" Type="http://schemas.openxmlformats.org/officeDocument/2006/relationships/slideLayout" Target="../slideLayouts/slideLayout325.xml"/><Relationship Id="rId9" Type="http://schemas.openxmlformats.org/officeDocument/2006/relationships/slideLayout" Target="../slideLayouts/slideLayout3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stfclargeto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8C69482-2055-47E2-AEBB-F9CD5897D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62" r:id="rId1"/>
    <p:sldLayoutId id="2147490263" r:id="rId2"/>
    <p:sldLayoutId id="2147489970" r:id="rId3"/>
    <p:sldLayoutId id="2147489971" r:id="rId4"/>
    <p:sldLayoutId id="2147489972" r:id="rId5"/>
    <p:sldLayoutId id="2147489973" r:id="rId6"/>
    <p:sldLayoutId id="2147489974" r:id="rId7"/>
    <p:sldLayoutId id="2147489975" r:id="rId8"/>
    <p:sldLayoutId id="2147489976" r:id="rId9"/>
    <p:sldLayoutId id="2147489977" r:id="rId10"/>
    <p:sldLayoutId id="2147489978" r:id="rId11"/>
    <p:sldLayoutId id="2147489979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ralsmall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72" r:id="rId1"/>
    <p:sldLayoutId id="2147490062" r:id="rId2"/>
    <p:sldLayoutId id="2147490063" r:id="rId3"/>
    <p:sldLayoutId id="2147490064" r:id="rId4"/>
    <p:sldLayoutId id="2147490065" r:id="rId5"/>
    <p:sldLayoutId id="2147490066" r:id="rId6"/>
    <p:sldLayoutId id="2147490067" r:id="rId7"/>
    <p:sldLayoutId id="2147490068" r:id="rId8"/>
    <p:sldLayoutId id="2147490069" r:id="rId9"/>
    <p:sldLayoutId id="2147490070" r:id="rId10"/>
    <p:sldLayoutId id="21474900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rallargeto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FFA224-9C3C-426F-843E-72D172CB4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73" r:id="rId1"/>
    <p:sldLayoutId id="2147490072" r:id="rId2"/>
    <p:sldLayoutId id="2147490073" r:id="rId3"/>
    <p:sldLayoutId id="2147490074" r:id="rId4"/>
    <p:sldLayoutId id="2147490075" r:id="rId5"/>
    <p:sldLayoutId id="2147490076" r:id="rId6"/>
    <p:sldLayoutId id="2147490077" r:id="rId7"/>
    <p:sldLayoutId id="2147490078" r:id="rId8"/>
    <p:sldLayoutId id="2147490079" r:id="rId9"/>
    <p:sldLayoutId id="2147490080" r:id="rId10"/>
    <p:sldLayoutId id="21474900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ralsmallto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908050"/>
            <a:ext cx="627538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76475"/>
            <a:ext cx="8229600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67696D3-70F0-4E74-9CAA-D2464DB84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74" r:id="rId1"/>
    <p:sldLayoutId id="2147490082" r:id="rId2"/>
    <p:sldLayoutId id="2147490083" r:id="rId3"/>
    <p:sldLayoutId id="2147490084" r:id="rId4"/>
    <p:sldLayoutId id="2147490085" r:id="rId5"/>
    <p:sldLayoutId id="2147490086" r:id="rId6"/>
    <p:sldLayoutId id="2147490087" r:id="rId7"/>
    <p:sldLayoutId id="2147490088" r:id="rId8"/>
    <p:sldLayoutId id="2147490089" r:id="rId9"/>
    <p:sldLayoutId id="2147490090" r:id="rId10"/>
    <p:sldLayoutId id="21474900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rallarge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2575"/>
            <a:ext cx="91440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75" r:id="rId1"/>
    <p:sldLayoutId id="2147490092" r:id="rId2"/>
    <p:sldLayoutId id="2147490093" r:id="rId3"/>
    <p:sldLayoutId id="2147490094" r:id="rId4"/>
    <p:sldLayoutId id="2147490095" r:id="rId5"/>
    <p:sldLayoutId id="2147490096" r:id="rId6"/>
    <p:sldLayoutId id="2147490097" r:id="rId7"/>
    <p:sldLayoutId id="2147490098" r:id="rId8"/>
    <p:sldLayoutId id="2147490099" r:id="rId9"/>
    <p:sldLayoutId id="2147490100" r:id="rId10"/>
    <p:sldLayoutId id="21474901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F959A67-FC1A-4C71-A219-D67C4B4B2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343" name="Picture 7" descr="asteclargeto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276" r:id="rId1"/>
    <p:sldLayoutId id="2147490102" r:id="rId2"/>
    <p:sldLayoutId id="2147490103" r:id="rId3"/>
    <p:sldLayoutId id="2147490104" r:id="rId4"/>
    <p:sldLayoutId id="2147490105" r:id="rId5"/>
    <p:sldLayoutId id="2147490106" r:id="rId6"/>
    <p:sldLayoutId id="2147490107" r:id="rId7"/>
    <p:sldLayoutId id="2147490108" r:id="rId8"/>
    <p:sldLayoutId id="2147490109" r:id="rId9"/>
    <p:sldLayoutId id="2147490110" r:id="rId10"/>
    <p:sldLayoutId id="21474901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stecsmallto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CCE5E46-26A1-42C6-B00E-19A9A4758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77" r:id="rId1"/>
    <p:sldLayoutId id="2147490112" r:id="rId2"/>
    <p:sldLayoutId id="2147490113" r:id="rId3"/>
    <p:sldLayoutId id="2147490114" r:id="rId4"/>
    <p:sldLayoutId id="2147490115" r:id="rId5"/>
    <p:sldLayoutId id="2147490116" r:id="rId6"/>
    <p:sldLayoutId id="2147490117" r:id="rId7"/>
    <p:sldLayoutId id="2147490118" r:id="rId8"/>
    <p:sldLayoutId id="2147490119" r:id="rId9"/>
    <p:sldLayoutId id="2147490120" r:id="rId10"/>
    <p:sldLayoutId id="21474901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6389" name="Picture 5" descr="astecsmall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278" r:id="rId1"/>
    <p:sldLayoutId id="2147490122" r:id="rId2"/>
    <p:sldLayoutId id="2147490123" r:id="rId3"/>
    <p:sldLayoutId id="2147490124" r:id="rId4"/>
    <p:sldLayoutId id="2147490125" r:id="rId5"/>
    <p:sldLayoutId id="2147490126" r:id="rId6"/>
    <p:sldLayoutId id="2147490127" r:id="rId7"/>
    <p:sldLayoutId id="2147490128" r:id="rId8"/>
    <p:sldLayoutId id="2147490129" r:id="rId9"/>
    <p:sldLayoutId id="2147490130" r:id="rId10"/>
    <p:sldLayoutId id="21474901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steclarge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79" r:id="rId1"/>
    <p:sldLayoutId id="2147490132" r:id="rId2"/>
    <p:sldLayoutId id="2147490133" r:id="rId3"/>
    <p:sldLayoutId id="2147490134" r:id="rId4"/>
    <p:sldLayoutId id="2147490135" r:id="rId5"/>
    <p:sldLayoutId id="2147490136" r:id="rId6"/>
    <p:sldLayoutId id="2147490137" r:id="rId7"/>
    <p:sldLayoutId id="2147490138" r:id="rId8"/>
    <p:sldLayoutId id="2147490139" r:id="rId9"/>
    <p:sldLayoutId id="2147490140" r:id="rId10"/>
    <p:sldLayoutId id="21474901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lflargeto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CFE04B5-AD1E-41E2-9CE6-FEBB9143B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0" r:id="rId1"/>
    <p:sldLayoutId id="2147490142" r:id="rId2"/>
    <p:sldLayoutId id="2147490143" r:id="rId3"/>
    <p:sldLayoutId id="2147490144" r:id="rId4"/>
    <p:sldLayoutId id="2147490145" r:id="rId5"/>
    <p:sldLayoutId id="2147490146" r:id="rId6"/>
    <p:sldLayoutId id="2147490147" r:id="rId7"/>
    <p:sldLayoutId id="2147490148" r:id="rId8"/>
    <p:sldLayoutId id="2147490149" r:id="rId9"/>
    <p:sldLayoutId id="2147490150" r:id="rId10"/>
    <p:sldLayoutId id="21474901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lfsmallto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2C0ED03-147B-47E8-A845-00444B47A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1" r:id="rId1"/>
    <p:sldLayoutId id="2147490152" r:id="rId2"/>
    <p:sldLayoutId id="2147490153" r:id="rId3"/>
    <p:sldLayoutId id="2147490154" r:id="rId4"/>
    <p:sldLayoutId id="2147490155" r:id="rId5"/>
    <p:sldLayoutId id="2147490156" r:id="rId6"/>
    <p:sldLayoutId id="2147490157" r:id="rId7"/>
    <p:sldLayoutId id="2147490158" r:id="rId8"/>
    <p:sldLayoutId id="2147490159" r:id="rId9"/>
    <p:sldLayoutId id="2147490160" r:id="rId10"/>
    <p:sldLayoutId id="21474901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fclargeto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33688" y="44450"/>
            <a:ext cx="62753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9F9D272-78DE-4293-8EEB-B71D4CC04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980" r:id="rId1"/>
    <p:sldLayoutId id="2147489981" r:id="rId2"/>
    <p:sldLayoutId id="2147489982" r:id="rId3"/>
    <p:sldLayoutId id="2147489983" r:id="rId4"/>
    <p:sldLayoutId id="2147489984" r:id="rId5"/>
    <p:sldLayoutId id="2147489985" r:id="rId6"/>
    <p:sldLayoutId id="2147489986" r:id="rId7"/>
    <p:sldLayoutId id="2147489987" r:id="rId8"/>
    <p:sldLayoutId id="2147489988" r:id="rId9"/>
    <p:sldLayoutId id="2147489989" r:id="rId10"/>
    <p:sldLayoutId id="2147489990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San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San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San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Sans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Sans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Sans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Sans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lfsmall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2" r:id="rId1"/>
    <p:sldLayoutId id="2147490162" r:id="rId2"/>
    <p:sldLayoutId id="2147490163" r:id="rId3"/>
    <p:sldLayoutId id="2147490164" r:id="rId4"/>
    <p:sldLayoutId id="2147490165" r:id="rId5"/>
    <p:sldLayoutId id="2147490166" r:id="rId6"/>
    <p:sldLayoutId id="2147490167" r:id="rId7"/>
    <p:sldLayoutId id="2147490168" r:id="rId8"/>
    <p:sldLayoutId id="2147490169" r:id="rId9"/>
    <p:sldLayoutId id="2147490170" r:id="rId10"/>
    <p:sldLayoutId id="21474901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lflarge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3" r:id="rId1"/>
    <p:sldLayoutId id="2147490172" r:id="rId2"/>
    <p:sldLayoutId id="2147490173" r:id="rId3"/>
    <p:sldLayoutId id="2147490174" r:id="rId4"/>
    <p:sldLayoutId id="2147490175" r:id="rId5"/>
    <p:sldLayoutId id="2147490176" r:id="rId6"/>
    <p:sldLayoutId id="2147490177" r:id="rId7"/>
    <p:sldLayoutId id="2147490178" r:id="rId8"/>
    <p:sldLayoutId id="2147490179" r:id="rId9"/>
    <p:sldLayoutId id="2147490180" r:id="rId10"/>
    <p:sldLayoutId id="21474901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sciencelargeto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DA1F6B4-560B-45A4-80D2-75D65BC31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4" r:id="rId1"/>
    <p:sldLayoutId id="2147490182" r:id="rId2"/>
    <p:sldLayoutId id="2147490183" r:id="rId3"/>
    <p:sldLayoutId id="2147490184" r:id="rId4"/>
    <p:sldLayoutId id="2147490185" r:id="rId5"/>
    <p:sldLayoutId id="2147490186" r:id="rId6"/>
    <p:sldLayoutId id="2147490187" r:id="rId7"/>
    <p:sldLayoutId id="2147490188" r:id="rId8"/>
    <p:sldLayoutId id="2147490189" r:id="rId9"/>
    <p:sldLayoutId id="2147490190" r:id="rId10"/>
    <p:sldLayoutId id="21474901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85993F2-36AB-4F05-BD44-DAFEFB820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3559" name="Picture 7" descr="esciencesmallto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285" r:id="rId1"/>
    <p:sldLayoutId id="2147490192" r:id="rId2"/>
    <p:sldLayoutId id="2147490193" r:id="rId3"/>
    <p:sldLayoutId id="2147490194" r:id="rId4"/>
    <p:sldLayoutId id="2147490195" r:id="rId5"/>
    <p:sldLayoutId id="2147490196" r:id="rId6"/>
    <p:sldLayoutId id="2147490197" r:id="rId7"/>
    <p:sldLayoutId id="2147490198" r:id="rId8"/>
    <p:sldLayoutId id="2147490199" r:id="rId9"/>
    <p:sldLayoutId id="2147490200" r:id="rId10"/>
    <p:sldLayoutId id="21474902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sciencesmall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5360988"/>
            <a:ext cx="9129712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6" r:id="rId1"/>
    <p:sldLayoutId id="2147490202" r:id="rId2"/>
    <p:sldLayoutId id="2147490203" r:id="rId3"/>
    <p:sldLayoutId id="2147490204" r:id="rId4"/>
    <p:sldLayoutId id="2147490205" r:id="rId5"/>
    <p:sldLayoutId id="2147490206" r:id="rId6"/>
    <p:sldLayoutId id="2147490207" r:id="rId7"/>
    <p:sldLayoutId id="2147490208" r:id="rId8"/>
    <p:sldLayoutId id="2147490209" r:id="rId9"/>
    <p:sldLayoutId id="2147490210" r:id="rId10"/>
    <p:sldLayoutId id="21474902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sciencelarge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5360988"/>
            <a:ext cx="9129712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7" r:id="rId1"/>
    <p:sldLayoutId id="2147490212" r:id="rId2"/>
    <p:sldLayoutId id="2147490213" r:id="rId3"/>
    <p:sldLayoutId id="2147490214" r:id="rId4"/>
    <p:sldLayoutId id="2147490215" r:id="rId5"/>
    <p:sldLayoutId id="2147490216" r:id="rId6"/>
    <p:sldLayoutId id="2147490217" r:id="rId7"/>
    <p:sldLayoutId id="2147490218" r:id="rId8"/>
    <p:sldLayoutId id="2147490219" r:id="rId9"/>
    <p:sldLayoutId id="2147490220" r:id="rId10"/>
    <p:sldLayoutId id="21474902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E5BC5CD-87A8-40E5-8233-3B2CF6133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6631" name="Picture 7" descr="srslargeto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288" r:id="rId1"/>
    <p:sldLayoutId id="2147490222" r:id="rId2"/>
    <p:sldLayoutId id="2147490223" r:id="rId3"/>
    <p:sldLayoutId id="2147490224" r:id="rId4"/>
    <p:sldLayoutId id="2147490225" r:id="rId5"/>
    <p:sldLayoutId id="2147490226" r:id="rId6"/>
    <p:sldLayoutId id="2147490227" r:id="rId7"/>
    <p:sldLayoutId id="2147490228" r:id="rId8"/>
    <p:sldLayoutId id="2147490229" r:id="rId9"/>
    <p:sldLayoutId id="2147490230" r:id="rId10"/>
    <p:sldLayoutId id="21474902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rssmallto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9980BCE-B686-4033-B21D-FE5D93556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9" r:id="rId1"/>
    <p:sldLayoutId id="2147490232" r:id="rId2"/>
    <p:sldLayoutId id="2147490233" r:id="rId3"/>
    <p:sldLayoutId id="2147490234" r:id="rId4"/>
    <p:sldLayoutId id="2147490235" r:id="rId5"/>
    <p:sldLayoutId id="2147490236" r:id="rId6"/>
    <p:sldLayoutId id="2147490237" r:id="rId7"/>
    <p:sldLayoutId id="2147490238" r:id="rId8"/>
    <p:sldLayoutId id="2147490239" r:id="rId9"/>
    <p:sldLayoutId id="2147490240" r:id="rId10"/>
    <p:sldLayoutId id="21474902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rssmall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90" r:id="rId1"/>
    <p:sldLayoutId id="2147490242" r:id="rId2"/>
    <p:sldLayoutId id="2147490243" r:id="rId3"/>
    <p:sldLayoutId id="2147490244" r:id="rId4"/>
    <p:sldLayoutId id="2147490245" r:id="rId5"/>
    <p:sldLayoutId id="2147490246" r:id="rId6"/>
    <p:sldLayoutId id="2147490247" r:id="rId7"/>
    <p:sldLayoutId id="2147490248" r:id="rId8"/>
    <p:sldLayoutId id="2147490249" r:id="rId9"/>
    <p:sldLayoutId id="2147490250" r:id="rId10"/>
    <p:sldLayoutId id="21474902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rslarge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91" r:id="rId1"/>
    <p:sldLayoutId id="2147490252" r:id="rId2"/>
    <p:sldLayoutId id="2147490253" r:id="rId3"/>
    <p:sldLayoutId id="2147490254" r:id="rId4"/>
    <p:sldLayoutId id="2147490255" r:id="rId5"/>
    <p:sldLayoutId id="2147490256" r:id="rId6"/>
    <p:sldLayoutId id="2147490257" r:id="rId7"/>
    <p:sldLayoutId id="2147490258" r:id="rId8"/>
    <p:sldLayoutId id="2147490259" r:id="rId9"/>
    <p:sldLayoutId id="2147490260" r:id="rId10"/>
    <p:sldLayoutId id="21474902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stfcsmallto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A64AA1F-1B54-4491-B9C3-C5ED36A93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64" r:id="rId1"/>
    <p:sldLayoutId id="2147489991" r:id="rId2"/>
    <p:sldLayoutId id="2147489992" r:id="rId3"/>
    <p:sldLayoutId id="2147489993" r:id="rId4"/>
    <p:sldLayoutId id="2147489994" r:id="rId5"/>
    <p:sldLayoutId id="2147489995" r:id="rId6"/>
    <p:sldLayoutId id="2147489996" r:id="rId7"/>
    <p:sldLayoutId id="2147489997" r:id="rId8"/>
    <p:sldLayoutId id="2147489998" r:id="rId9"/>
    <p:sldLayoutId id="2147489999" r:id="rId10"/>
    <p:sldLayoutId id="21474900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sissmall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92" r:id="rId1"/>
    <p:sldLayoutId id="2147490293" r:id="rId2"/>
    <p:sldLayoutId id="2147490294" r:id="rId3"/>
    <p:sldLayoutId id="2147490295" r:id="rId4"/>
    <p:sldLayoutId id="2147490296" r:id="rId5"/>
    <p:sldLayoutId id="2147490297" r:id="rId6"/>
    <p:sldLayoutId id="2147490298" r:id="rId7"/>
    <p:sldLayoutId id="2147490299" r:id="rId8"/>
    <p:sldLayoutId id="2147490300" r:id="rId9"/>
    <p:sldLayoutId id="2147490301" r:id="rId10"/>
    <p:sldLayoutId id="21474903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stfcsmall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65" r:id="rId1"/>
    <p:sldLayoutId id="2147490001" r:id="rId2"/>
    <p:sldLayoutId id="2147490002" r:id="rId3"/>
    <p:sldLayoutId id="2147490003" r:id="rId4"/>
    <p:sldLayoutId id="2147490004" r:id="rId5"/>
    <p:sldLayoutId id="2147490005" r:id="rId6"/>
    <p:sldLayoutId id="2147490006" r:id="rId7"/>
    <p:sldLayoutId id="2147490007" r:id="rId8"/>
    <p:sldLayoutId id="2147490008" r:id="rId9"/>
    <p:sldLayoutId id="2147490009" r:id="rId10"/>
    <p:sldLayoutId id="21474900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stfclarge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66" r:id="rId1"/>
    <p:sldLayoutId id="2147490011" r:id="rId2"/>
    <p:sldLayoutId id="2147490012" r:id="rId3"/>
    <p:sldLayoutId id="2147490013" r:id="rId4"/>
    <p:sldLayoutId id="2147490014" r:id="rId5"/>
    <p:sldLayoutId id="2147490015" r:id="rId6"/>
    <p:sldLayoutId id="2147490016" r:id="rId7"/>
    <p:sldLayoutId id="2147490017" r:id="rId8"/>
    <p:sldLayoutId id="2147490018" r:id="rId9"/>
    <p:sldLayoutId id="2147490019" r:id="rId10"/>
    <p:sldLayoutId id="21474900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isissmall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67" r:id="rId1"/>
    <p:sldLayoutId id="2147490021" r:id="rId2"/>
    <p:sldLayoutId id="2147490022" r:id="rId3"/>
    <p:sldLayoutId id="2147490023" r:id="rId4"/>
    <p:sldLayoutId id="2147490024" r:id="rId5"/>
    <p:sldLayoutId id="2147490025" r:id="rId6"/>
    <p:sldLayoutId id="2147490026" r:id="rId7"/>
    <p:sldLayoutId id="2147490027" r:id="rId8"/>
    <p:sldLayoutId id="2147490028" r:id="rId9"/>
    <p:sldLayoutId id="2147490029" r:id="rId10"/>
    <p:sldLayoutId id="21474900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isislargeto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00E1211-C1EE-4722-8F2A-56AA87C44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69" r:id="rId1"/>
    <p:sldLayoutId id="2147490032" r:id="rId2"/>
    <p:sldLayoutId id="2147490303" r:id="rId3"/>
    <p:sldLayoutId id="2147490033" r:id="rId4"/>
    <p:sldLayoutId id="2147490034" r:id="rId5"/>
    <p:sldLayoutId id="2147490035" r:id="rId6"/>
    <p:sldLayoutId id="2147490036" r:id="rId7"/>
    <p:sldLayoutId id="2147490037" r:id="rId8"/>
    <p:sldLayoutId id="2147490038" r:id="rId9"/>
    <p:sldLayoutId id="2147490039" r:id="rId10"/>
    <p:sldLayoutId id="2147490040" r:id="rId11"/>
    <p:sldLayoutId id="214749004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isissmallto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908050"/>
            <a:ext cx="627538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76475"/>
            <a:ext cx="8229600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0ACA771-F174-4E28-9292-59A7AB8F6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70" r:id="rId1"/>
    <p:sldLayoutId id="2147490042" r:id="rId2"/>
    <p:sldLayoutId id="2147490043" r:id="rId3"/>
    <p:sldLayoutId id="2147490044" r:id="rId4"/>
    <p:sldLayoutId id="2147490045" r:id="rId5"/>
    <p:sldLayoutId id="2147490046" r:id="rId6"/>
    <p:sldLayoutId id="2147490047" r:id="rId7"/>
    <p:sldLayoutId id="2147490048" r:id="rId8"/>
    <p:sldLayoutId id="2147490049" r:id="rId9"/>
    <p:sldLayoutId id="2147490050" r:id="rId10"/>
    <p:sldLayoutId id="21474900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isislarge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71" r:id="rId1"/>
    <p:sldLayoutId id="2147490052" r:id="rId2"/>
    <p:sldLayoutId id="2147490053" r:id="rId3"/>
    <p:sldLayoutId id="2147490054" r:id="rId4"/>
    <p:sldLayoutId id="2147490055" r:id="rId5"/>
    <p:sldLayoutId id="2147490056" r:id="rId6"/>
    <p:sldLayoutId id="2147490057" r:id="rId7"/>
    <p:sldLayoutId id="2147490058" r:id="rId8"/>
    <p:sldLayoutId id="2147490059" r:id="rId9"/>
    <p:sldLayoutId id="2147490060" r:id="rId10"/>
    <p:sldLayoutId id="21474900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MEBT </a:t>
            </a:r>
            <a:r>
              <a:rPr lang="en-GB" dirty="0" err="1" smtClean="0"/>
              <a:t>Quadrupoles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357562"/>
            <a:ext cx="6400800" cy="2663725"/>
          </a:xfrm>
        </p:spPr>
        <p:txBody>
          <a:bodyPr/>
          <a:lstStyle/>
          <a:p>
            <a:r>
              <a:rPr lang="en-GB" dirty="0" smtClean="0"/>
              <a:t>Scott Lawrie</a:t>
            </a:r>
          </a:p>
          <a:p>
            <a:endParaRPr lang="en-GB" dirty="0"/>
          </a:p>
          <a:p>
            <a:r>
              <a:rPr lang="en-GB" dirty="0" smtClean="0"/>
              <a:t>FETS Meeting, RHUL</a:t>
            </a:r>
          </a:p>
          <a:p>
            <a:r>
              <a:rPr lang="en-GB" dirty="0" smtClean="0"/>
              <a:t>23</a:t>
            </a:r>
            <a:r>
              <a:rPr lang="en-GB" baseline="30000" dirty="0" smtClean="0"/>
              <a:t>rd</a:t>
            </a:r>
            <a:r>
              <a:rPr lang="en-GB" dirty="0" smtClean="0"/>
              <a:t> October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7671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Magnetic Design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1412776"/>
            <a:ext cx="9036496" cy="5328592"/>
          </a:xfrm>
        </p:spPr>
        <p:txBody>
          <a:bodyPr/>
          <a:lstStyle/>
          <a:p>
            <a:r>
              <a:rPr lang="en-GB" dirty="0" smtClean="0"/>
              <a:t>Small Bore Quads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20 Tm</a:t>
            </a:r>
            <a:r>
              <a:rPr lang="en-GB" baseline="30000" dirty="0" smtClean="0"/>
              <a:t>-1</a:t>
            </a:r>
            <a:r>
              <a:rPr lang="en-GB" dirty="0" smtClean="0"/>
              <a:t> field gradient, 1.7 T integrated field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43 mm bore diameter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60 mm yoke length, 80 mm total length</a:t>
            </a:r>
          </a:p>
          <a:p>
            <a:r>
              <a:rPr lang="en-GB" dirty="0" smtClean="0"/>
              <a:t>Large Bore Quads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9 Tm</a:t>
            </a:r>
            <a:r>
              <a:rPr lang="en-GB" baseline="30000" dirty="0" smtClean="0"/>
              <a:t>-1</a:t>
            </a:r>
            <a:r>
              <a:rPr lang="en-GB" dirty="0" smtClean="0"/>
              <a:t> </a:t>
            </a:r>
            <a:r>
              <a:rPr lang="en-GB" dirty="0"/>
              <a:t>field gradient, 1.5 T integrated field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64 mm bore diameter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130 mm yoke length, 150 mm total </a:t>
            </a:r>
            <a:r>
              <a:rPr lang="en-GB" dirty="0" smtClean="0"/>
              <a:t>length</a:t>
            </a:r>
          </a:p>
          <a:p>
            <a:r>
              <a:rPr lang="en-GB" dirty="0" smtClean="0"/>
              <a:t>Dipole </a:t>
            </a:r>
            <a:r>
              <a:rPr lang="en-GB" dirty="0" err="1" smtClean="0"/>
              <a:t>Steerers</a:t>
            </a:r>
            <a:endParaRPr lang="en-GB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12 </a:t>
            </a:r>
            <a:r>
              <a:rPr lang="en-GB" dirty="0" err="1" smtClean="0"/>
              <a:t>mT</a:t>
            </a:r>
            <a:r>
              <a:rPr lang="en-GB" dirty="0" smtClean="0"/>
              <a:t> centre field, 0.81 T.mm integrated field</a:t>
            </a:r>
          </a:p>
        </p:txBody>
      </p:sp>
    </p:spTree>
    <p:extLst>
      <p:ext uri="{BB962C8B-B14F-4D97-AF65-F5344CB8AC3E}">
        <p14:creationId xmlns:p14="http://schemas.microsoft.com/office/powerpoint/2010/main" val="3262550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Yoke Fields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603766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Small Bore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789628" y="603766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Large Bore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3" b="6262"/>
          <a:stretch/>
        </p:blipFill>
        <p:spPr>
          <a:xfrm>
            <a:off x="251520" y="1399864"/>
            <a:ext cx="4619185" cy="45720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8" t="2601" b="4835"/>
          <a:stretch/>
        </p:blipFill>
        <p:spPr>
          <a:xfrm>
            <a:off x="5056564" y="1484784"/>
            <a:ext cx="3554361" cy="404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96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Mechanical Design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19791"/>
            <a:ext cx="4152664" cy="5040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52736"/>
            <a:ext cx="4073355" cy="504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622232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Small Bore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868144" y="622232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Large Bore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662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Mechanical Design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7" r="27624" b="24948"/>
          <a:stretch/>
        </p:blipFill>
        <p:spPr>
          <a:xfrm>
            <a:off x="204652" y="1485304"/>
            <a:ext cx="3361967" cy="4680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4" r="33771" b="25628"/>
          <a:stretch/>
        </p:blipFill>
        <p:spPr>
          <a:xfrm>
            <a:off x="4620934" y="1557312"/>
            <a:ext cx="3191426" cy="468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43" r="7500" b="25628"/>
          <a:stretch/>
        </p:blipFill>
        <p:spPr>
          <a:xfrm>
            <a:off x="7933302" y="1557312"/>
            <a:ext cx="1040752" cy="46800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07" r="8491" b="24948"/>
          <a:stretch/>
        </p:blipFill>
        <p:spPr bwMode="auto">
          <a:xfrm>
            <a:off x="3559761" y="1475858"/>
            <a:ext cx="699152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59632" y="622232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Small Bore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868144" y="622232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Large Bore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719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Mechanical Design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784976" cy="544522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dirty="0" smtClean="0"/>
              <a:t>Separable for installation around </a:t>
            </a:r>
            <a:r>
              <a:rPr lang="en-GB" sz="2800" dirty="0" err="1" smtClean="0"/>
              <a:t>beampipe</a:t>
            </a:r>
            <a:endParaRPr lang="en-GB" sz="28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dirty="0" smtClean="0"/>
              <a:t>Alignment </a:t>
            </a:r>
            <a:r>
              <a:rPr lang="en-GB" sz="2800" dirty="0" err="1" smtClean="0"/>
              <a:t>datums</a:t>
            </a:r>
            <a:r>
              <a:rPr lang="en-GB" sz="2800" dirty="0" smtClean="0"/>
              <a:t> a fixed distance from centre</a:t>
            </a:r>
            <a:endParaRPr lang="en-GB" sz="2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dirty="0" smtClean="0"/>
              <a:t>Support feet a fixed distance above rails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dirty="0" smtClean="0"/>
              <a:t>Services panels (electrical &amp; water connections)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dirty="0" smtClean="0"/>
              <a:t>Horizontal &amp; vertical dipole steering coils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dirty="0" err="1" smtClean="0"/>
              <a:t>Beampipe</a:t>
            </a:r>
            <a:r>
              <a:rPr lang="en-GB" sz="2800" dirty="0" smtClean="0"/>
              <a:t> support clamps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dirty="0" smtClean="0"/>
              <a:t>Lifting eyes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dirty="0" smtClean="0"/>
              <a:t>Possibility of skew </a:t>
            </a:r>
            <a:r>
              <a:rPr lang="en-GB" sz="2800" dirty="0" smtClean="0"/>
              <a:t>rotation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dirty="0" smtClean="0"/>
              <a:t>41 page technical specification prepared</a:t>
            </a:r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79968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List of Required </a:t>
            </a:r>
            <a:r>
              <a:rPr lang="en-GB" dirty="0" err="1" smtClean="0"/>
              <a:t>Quadrupole</a:t>
            </a:r>
            <a:r>
              <a:rPr lang="en-GB" dirty="0" err="1"/>
              <a:t>s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443273"/>
              </p:ext>
            </p:extLst>
          </p:nvPr>
        </p:nvGraphicFramePr>
        <p:xfrm>
          <a:off x="467544" y="836712"/>
          <a:ext cx="8208913" cy="5184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1440160"/>
                <a:gridCol w="1944216"/>
                <a:gridCol w="2376264"/>
                <a:gridCol w="1944217"/>
              </a:tblGrid>
              <a:tr h="61511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Bore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Diam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[mm]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Field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Gradient [T/m]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Required Current and Voltage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Power Supply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149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-14.38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150 A, 5.2 V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180 A, 8 V</a:t>
                      </a:r>
                      <a:endParaRPr lang="en-GB" sz="1600" dirty="0"/>
                    </a:p>
                  </a:txBody>
                  <a:tcPr/>
                </a:tc>
              </a:tr>
              <a:tr h="35149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+17.25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180 A,</a:t>
                      </a:r>
                      <a:r>
                        <a:rPr lang="en-GB" sz="1600" baseline="0" dirty="0" smtClean="0"/>
                        <a:t> 6.2 V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220 A, 12 V</a:t>
                      </a:r>
                      <a:endParaRPr lang="en-GB" sz="1600" dirty="0"/>
                    </a:p>
                  </a:txBody>
                  <a:tcPr/>
                </a:tc>
              </a:tr>
              <a:tr h="35149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-16.53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172</a:t>
                      </a:r>
                      <a:r>
                        <a:rPr lang="en-GB" sz="1600" baseline="0" dirty="0" smtClean="0"/>
                        <a:t> A, 6.0 V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220 A, 12 V</a:t>
                      </a:r>
                    </a:p>
                  </a:txBody>
                  <a:tcPr/>
                </a:tc>
              </a:tr>
              <a:tr h="35149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+12.59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131 A, 4.6</a:t>
                      </a:r>
                      <a:r>
                        <a:rPr lang="en-GB" sz="1600" baseline="0" dirty="0" smtClean="0"/>
                        <a:t> V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180 A, 8 V</a:t>
                      </a:r>
                    </a:p>
                  </a:txBody>
                  <a:tcPr/>
                </a:tc>
              </a:tr>
              <a:tr h="35149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-6.17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64</a:t>
                      </a:r>
                      <a:r>
                        <a:rPr lang="en-GB" sz="1600" baseline="0" dirty="0" smtClean="0"/>
                        <a:t> A, 2.2 V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100 A, 6 V</a:t>
                      </a:r>
                      <a:endParaRPr lang="en-GB" sz="1600" dirty="0"/>
                    </a:p>
                  </a:txBody>
                  <a:tcPr/>
                </a:tc>
              </a:tr>
              <a:tr h="35149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+7.52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79</a:t>
                      </a:r>
                      <a:r>
                        <a:rPr lang="en-GB" sz="1600" baseline="0" dirty="0" smtClean="0"/>
                        <a:t> A, 2.7 V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100 A, 6 V</a:t>
                      </a:r>
                    </a:p>
                  </a:txBody>
                  <a:tcPr/>
                </a:tc>
              </a:tr>
              <a:tr h="35149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7</a:t>
                      </a:r>
                      <a:endParaRPr lang="en-GB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43</a:t>
                      </a:r>
                      <a:endParaRPr lang="en-GB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-4.77</a:t>
                      </a:r>
                      <a:endParaRPr lang="en-GB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50</a:t>
                      </a:r>
                      <a:r>
                        <a:rPr lang="en-GB" sz="1600" baseline="0" dirty="0" smtClean="0"/>
                        <a:t> A, 1.7 V</a:t>
                      </a:r>
                      <a:endParaRPr lang="en-GB" sz="1600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100 A, 6 V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49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8</a:t>
                      </a:r>
                      <a:endParaRPr lang="en-GB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64</a:t>
                      </a:r>
                      <a:endParaRPr lang="en-GB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-1 to +6</a:t>
                      </a:r>
                      <a:endParaRPr lang="en-GB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139 A, 5.0 V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180 A, 8 V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149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9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-8 to</a:t>
                      </a:r>
                      <a:r>
                        <a:rPr lang="en-GB" sz="1600" baseline="0" dirty="0" smtClean="0"/>
                        <a:t> +5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185 A, 6.7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220 A, 12 V</a:t>
                      </a:r>
                    </a:p>
                  </a:txBody>
                  <a:tcPr/>
                </a:tc>
              </a:tr>
              <a:tr h="35149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-5 to +2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116 A, 4.2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180 A, 8 V</a:t>
                      </a:r>
                    </a:p>
                  </a:txBody>
                  <a:tcPr/>
                </a:tc>
              </a:tr>
              <a:tr h="35149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-3 to +3.5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81 A, 2.9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100 A, 6 V</a:t>
                      </a:r>
                    </a:p>
                  </a:txBody>
                  <a:tcPr/>
                </a:tc>
              </a:tr>
              <a:tr h="35149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-4 to +5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116 A, 4.2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180 A, 8 V</a:t>
                      </a:r>
                    </a:p>
                  </a:txBody>
                  <a:tcPr/>
                </a:tc>
              </a:tr>
              <a:tr h="35149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-5 to +4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116 A, 4.2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180 A, 8 V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547099"/>
              </p:ext>
            </p:extLst>
          </p:nvPr>
        </p:nvGraphicFramePr>
        <p:xfrm>
          <a:off x="467544" y="6021288"/>
          <a:ext cx="820891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944216"/>
                <a:gridCol w="2376264"/>
                <a:gridCol w="19442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Eff. Dipole Gap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Centre Field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Current &amp; Voltage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Power Supply</a:t>
                      </a:r>
                      <a:endParaRPr lang="en-GB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81.5 mm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12 </a:t>
                      </a:r>
                      <a:r>
                        <a:rPr lang="en-GB" sz="1600" dirty="0" err="1" smtClean="0"/>
                        <a:t>mT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8</a:t>
                      </a:r>
                      <a:r>
                        <a:rPr lang="en-GB" sz="1600" baseline="0" dirty="0" smtClean="0"/>
                        <a:t> A, 5 V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 A, 20 V</a:t>
                      </a:r>
                      <a:endParaRPr lang="en-GB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01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 Supply Quotations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1210415"/>
              </p:ext>
            </p:extLst>
          </p:nvPr>
        </p:nvGraphicFramePr>
        <p:xfrm>
          <a:off x="251520" y="908720"/>
          <a:ext cx="8712967" cy="5788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809"/>
                <a:gridCol w="2178241"/>
                <a:gridCol w="1048783"/>
                <a:gridCol w="726080"/>
                <a:gridCol w="1290809"/>
                <a:gridCol w="2178245"/>
              </a:tblGrid>
              <a:tr h="32759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Supplier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Model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Price 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QTY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Sum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Notes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27598">
                <a:tc rowSpan="4"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TTi</a:t>
                      </a:r>
                      <a:r>
                        <a:rPr lang="en-GB" sz="1600" baseline="0" dirty="0" smtClean="0"/>
                        <a:t> (</a:t>
                      </a:r>
                      <a:r>
                        <a:rPr lang="en-GB" sz="1600" baseline="0" dirty="0" err="1" smtClean="0"/>
                        <a:t>Ametek</a:t>
                      </a:r>
                      <a:r>
                        <a:rPr lang="en-GB" sz="1600" baseline="0" dirty="0" smtClean="0"/>
                        <a:t>)</a:t>
                      </a:r>
                      <a:endParaRPr lang="en-GB" sz="1600" dirty="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XFR-12V-220A</a:t>
                      </a:r>
                      <a:endParaRPr lang="en-GB" sz="1600" dirty="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£3,004</a:t>
                      </a:r>
                      <a:endParaRPr lang="en-GB" sz="1600" dirty="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£26,034</a:t>
                      </a:r>
                      <a:endParaRPr lang="en-GB" sz="1600" b="1" dirty="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Used on ONIAC.</a:t>
                      </a:r>
                      <a:endParaRPr lang="en-GB" sz="1200" dirty="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</a:tr>
              <a:tr h="327598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XG-8V-200A</a:t>
                      </a:r>
                      <a:endParaRPr lang="en-GB" sz="1600" dirty="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£1,882</a:t>
                      </a:r>
                      <a:endParaRPr lang="en-GB" sz="1600" dirty="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</a:t>
                      </a:r>
                      <a:endParaRPr lang="en-GB" sz="1600" dirty="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</a:tr>
              <a:tr h="327598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XG-6V-110A</a:t>
                      </a:r>
                      <a:endParaRPr lang="en-GB" sz="1600" dirty="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£1,433</a:t>
                      </a:r>
                      <a:endParaRPr lang="en-GB" sz="1600" dirty="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</a:t>
                      </a:r>
                      <a:endParaRPr lang="en-GB" sz="1600" dirty="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</a:tr>
              <a:tr h="327598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HPD-30V-10A</a:t>
                      </a:r>
                      <a:endParaRPr lang="en-GB" sz="1600" dirty="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£1,218</a:t>
                      </a:r>
                      <a:endParaRPr lang="en-GB" sz="1600" dirty="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</a:t>
                      </a:r>
                      <a:endParaRPr lang="en-GB" sz="1600" dirty="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£12,180</a:t>
                      </a:r>
                      <a:endParaRPr lang="en-GB" sz="1600" dirty="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</a:tr>
              <a:tr h="357379">
                <a:tc rowSpan="4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Glassman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LP-12V-220A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£2,880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£23,730</a:t>
                      </a:r>
                      <a:endParaRPr lang="en-GB" sz="1600" b="1" dirty="0"/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Used on ONAIC and extensively on ISIS</a:t>
                      </a:r>
                      <a:r>
                        <a:rPr lang="en-GB" sz="1200" baseline="0" dirty="0" smtClean="0"/>
                        <a:t>.</a:t>
                      </a:r>
                    </a:p>
                    <a:p>
                      <a:pPr algn="ctr"/>
                      <a:r>
                        <a:rPr lang="en-GB" sz="1200" baseline="0" dirty="0" smtClean="0"/>
                        <a:t>Excellent low ripple.</a:t>
                      </a:r>
                    </a:p>
                    <a:p>
                      <a:pPr algn="ctr"/>
                      <a:r>
                        <a:rPr lang="en-GB" sz="1200" baseline="0" dirty="0" smtClean="0"/>
                        <a:t>Good relationship.</a:t>
                      </a:r>
                    </a:p>
                    <a:p>
                      <a:pPr algn="ctr"/>
                      <a:r>
                        <a:rPr lang="en-GB" sz="1200" baseline="0" dirty="0" smtClean="0"/>
                        <a:t>Excellent servicing.</a:t>
                      </a:r>
                      <a:endParaRPr lang="en-GB" sz="1200" dirty="0"/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57379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LPC-8V-187.5A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£1,597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/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57379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LPC-6V-110A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£1,377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/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57379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HM-30V-10A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£1,230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£12,300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/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27598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PPM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(TDK-Lambda)</a:t>
                      </a:r>
                    </a:p>
                    <a:p>
                      <a:pPr algn="ctr"/>
                      <a:endParaRPr lang="en-GB" sz="16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GEN-15V-220A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£2,530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£20,466</a:t>
                      </a:r>
                      <a:endParaRPr lang="en-GB" sz="16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200" baseline="0" dirty="0" smtClean="0"/>
                        <a:t>Used extensively on ISIS.</a:t>
                      </a:r>
                    </a:p>
                    <a:p>
                      <a:pPr algn="ctr"/>
                      <a:r>
                        <a:rPr lang="en-GB" sz="1200" baseline="0" dirty="0" smtClean="0"/>
                        <a:t>Good low ripple.</a:t>
                      </a:r>
                    </a:p>
                    <a:p>
                      <a:pPr algn="ctr"/>
                      <a:r>
                        <a:rPr lang="en-GB" sz="1200" baseline="0" dirty="0" smtClean="0"/>
                        <a:t>Good relationship. Modifications available.</a:t>
                      </a:r>
                    </a:p>
                    <a:p>
                      <a:pPr algn="ctr"/>
                      <a:r>
                        <a:rPr lang="en-GB" sz="1200" baseline="0" dirty="0" smtClean="0"/>
                        <a:t>Z+ very compact unit.</a:t>
                      </a:r>
                      <a:endParaRPr lang="en-GB" sz="12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7598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GEN-8V-180A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£1,426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7598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GEN-6V-100A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£1,080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7598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Z+ 20V-10A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£773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£7,730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7598">
                <a:tc rowSpan="4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ETPS</a:t>
                      </a:r>
                      <a:endParaRPr lang="en-GB" sz="1600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DSP-12.5V-240A</a:t>
                      </a:r>
                      <a:endParaRPr lang="en-GB" sz="1600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£1,870</a:t>
                      </a:r>
                      <a:endParaRPr lang="en-GB" sz="1600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3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£15,070</a:t>
                      </a:r>
                      <a:endParaRPr lang="en-GB" sz="1600" b="1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Not used on ISIS.</a:t>
                      </a:r>
                    </a:p>
                    <a:p>
                      <a:pPr algn="ctr"/>
                      <a:r>
                        <a:rPr lang="en-GB" sz="1200" dirty="0" smtClean="0"/>
                        <a:t>Stories of poor reliability.</a:t>
                      </a:r>
                    </a:p>
                    <a:p>
                      <a:pPr algn="ctr"/>
                      <a:r>
                        <a:rPr lang="en-GB" sz="1200" dirty="0" smtClean="0"/>
                        <a:t>Poor ripple.</a:t>
                      </a:r>
                      <a:endParaRPr lang="en-GB" sz="1200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</a:tr>
              <a:tr h="327598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DSP-8V-180A</a:t>
                      </a:r>
                      <a:endParaRPr lang="en-GB" sz="1600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£1,060</a:t>
                      </a:r>
                      <a:endParaRPr lang="en-GB" sz="1600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</a:t>
                      </a:r>
                      <a:endParaRPr lang="en-GB" sz="1600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</a:tr>
              <a:tr h="327598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DSP-6V-100A</a:t>
                      </a:r>
                      <a:endParaRPr lang="en-GB" sz="1600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£775</a:t>
                      </a:r>
                      <a:endParaRPr lang="en-GB" sz="1600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4</a:t>
                      </a:r>
                      <a:endParaRPr lang="en-GB" sz="1600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</a:tr>
              <a:tr h="327598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DSP-40V-19A</a:t>
                      </a:r>
                      <a:endParaRPr lang="en-GB" sz="1600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£700</a:t>
                      </a:r>
                      <a:endParaRPr lang="en-GB" sz="1600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</a:t>
                      </a:r>
                      <a:endParaRPr lang="en-GB" sz="1600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£7,000</a:t>
                      </a:r>
                      <a:endParaRPr lang="en-GB" sz="1600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766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661248"/>
          </a:xfrm>
        </p:spPr>
        <p:txBody>
          <a:bodyPr/>
          <a:lstStyle/>
          <a:p>
            <a:r>
              <a:rPr lang="en-GB" dirty="0" smtClean="0"/>
              <a:t>Possibility to reduce costs by: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Use ETPS power supplies despite risks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Reduce field range of large-bore quads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Remove large-bore quads entirely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Dipole coils only where needed</a:t>
            </a:r>
          </a:p>
          <a:p>
            <a:pPr marL="514350" indent="-514350">
              <a:buFont typeface="+mj-lt"/>
              <a:buAutoNum type="arabicPeriod"/>
            </a:pPr>
            <a:endParaRPr lang="en-GB" sz="1800" dirty="0" smtClean="0"/>
          </a:p>
          <a:p>
            <a:r>
              <a:rPr lang="en-GB" dirty="0" smtClean="0"/>
              <a:t>Power supply lead time ~8 weeks</a:t>
            </a:r>
          </a:p>
          <a:p>
            <a:r>
              <a:rPr lang="en-GB" dirty="0" smtClean="0"/>
              <a:t>Quads out for tender (£20k-£50k?)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Quotes due end of October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Aim for staged delivery &amp; payments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6855108"/>
      </p:ext>
    </p:extLst>
  </p:cSld>
  <p:clrMapOvr>
    <a:masterClrMapping/>
  </p:clrMapOvr>
</p:sld>
</file>

<file path=ppt/theme/theme1.xml><?xml version="1.0" encoding="utf-8"?>
<a:theme xmlns:a="http://schemas.openxmlformats.org/drawingml/2006/main" name="H- Ion Source Development at RAL &amp; FNAL">
  <a:themeElements>
    <a:clrScheme name="STFC Large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FC Large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FC Large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RAL Small Bottom Banner">
  <a:themeElements>
    <a:clrScheme name="RAL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AL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L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RAL Large Top Banner">
  <a:themeElements>
    <a:clrScheme name="RAL Large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AL Large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L Large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Large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Large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Large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Large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Large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RAL Small Top Banner">
  <a:themeElements>
    <a:clrScheme name="RAL Small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AL Small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L Small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Small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Small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Small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Small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Small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RAL Large Bottom Banner">
  <a:themeElements>
    <a:clrScheme name="RAL Large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AL Large Bottom Bann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L Large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Large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Large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Large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Large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Large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ASTeC Large Top Banner">
  <a:themeElements>
    <a:clrScheme name="ASTeC Large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TeC Large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STeC Large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ASTeC Small Top Banner">
  <a:themeElements>
    <a:clrScheme name="ASTeC Small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TeC Small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STeC Small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ASTeC Small Bottom Banner">
  <a:themeElements>
    <a:clrScheme name="ASTeC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TeC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STeC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ASTeC Large Bottom Banner">
  <a:themeElements>
    <a:clrScheme name="ASTeC Large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TeC Large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STeC Large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CLF Large Top Banner">
  <a:themeElements>
    <a:clrScheme name="CLF Large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LF Large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F Large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Large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Large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Large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Large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Large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CLF Small Top Banner">
  <a:themeElements>
    <a:clrScheme name="CLF Small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LF Small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F Small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Small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Small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Small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Small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Small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FC Large Top Banner - Top Text">
  <a:themeElements>
    <a:clrScheme name="STFC Large Top Banner - Top Tex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FC Large Top Banner - Top Tex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FC Large Top Banner - Top Tex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- Top Tex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- Top Tex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- Top Tex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- Top Tex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- Top Tex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- Top Tex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- Top Tex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- Top Tex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- Top Tex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- Top Tex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- Top Tex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CLF Small Bottom Banner">
  <a:themeElements>
    <a:clrScheme name="CLF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LF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F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CLF Large Bottom Banner">
  <a:themeElements>
    <a:clrScheme name="CLF Large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LF Large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F Large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Large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Large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Large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Large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Large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e-Science Large Top Banner">
  <a:themeElements>
    <a:clrScheme name="e-Science Large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-Science Large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-Science Large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Large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Large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Large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Large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Large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e-Science Small Top Banner">
  <a:themeElements>
    <a:clrScheme name="e-Science Small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-Science Small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-Science Small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Small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Small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Small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Small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Small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e-Science Small Bottom Banner">
  <a:themeElements>
    <a:clrScheme name="e-Science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-Science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-Science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e-Science Large Bottom Banner">
  <a:themeElements>
    <a:clrScheme name="e-Science Large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-Science Large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-Science Large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Large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Large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Large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Large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Large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SRS Large Top Banner">
  <a:themeElements>
    <a:clrScheme name="SRS Large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RS Large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RS Large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Large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Large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Large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Large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Large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SRS Small Top Banner">
  <a:themeElements>
    <a:clrScheme name="SRS Small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RS Small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RS Small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Small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Small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Small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Small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Small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SRS Small Bottom Banner">
  <a:themeElements>
    <a:clrScheme name="SRS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RS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RS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SRS Large Bottom Banner">
  <a:themeElements>
    <a:clrScheme name="SRS Large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RS Large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RS Large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Large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Large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Large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Large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Large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FC Small Top Banner">
  <a:themeElements>
    <a:clrScheme name="STFC Small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FC Small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FC Small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Small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Small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Small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Small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Small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_ISIS Small Bottom Banner">
  <a:themeElements>
    <a:clrScheme name="ISIS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TFC Small Bottom Banner">
  <a:themeElements>
    <a:clrScheme name="STFC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FC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FC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TFC Large Bottom Banner">
  <a:themeElements>
    <a:clrScheme name="STFC Large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FC Large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FC Large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ISIS Small Bottom Ban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SIS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ISIS Large Top Banner">
  <a:themeElements>
    <a:clrScheme name="ISIS Large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Large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Large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ISIS Small Top Banner">
  <a:themeElements>
    <a:clrScheme name="ISIS Small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Small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Small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ISIS Large Bottom Banner">
  <a:themeElements>
    <a:clrScheme name="ISIS Large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Large Bottom Bann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Large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H- Ion Source Development at RAL &amp; FNAL</Template>
  <TotalTime>1524</TotalTime>
  <Words>600</Words>
  <Application>Microsoft Office PowerPoint</Application>
  <PresentationFormat>On-screen Show (4:3)</PresentationFormat>
  <Paragraphs>205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30</vt:i4>
      </vt:variant>
      <vt:variant>
        <vt:lpstr>Slide Titles</vt:lpstr>
      </vt:variant>
      <vt:variant>
        <vt:i4>9</vt:i4>
      </vt:variant>
    </vt:vector>
  </HeadingPairs>
  <TitlesOfParts>
    <vt:vector size="39" baseType="lpstr">
      <vt:lpstr>H- Ion Source Development at RAL &amp; FNAL</vt:lpstr>
      <vt:lpstr>STFC Large Top Banner - Top Text</vt:lpstr>
      <vt:lpstr>STFC Small Top Banner</vt:lpstr>
      <vt:lpstr>STFC Small Bottom Banner</vt:lpstr>
      <vt:lpstr>STFC Large Bottom Banner</vt:lpstr>
      <vt:lpstr>ISIS Small Bottom Banner</vt:lpstr>
      <vt:lpstr>ISIS Large Top Banner</vt:lpstr>
      <vt:lpstr>ISIS Small Top Banner</vt:lpstr>
      <vt:lpstr>ISIS Large Bottom Banner</vt:lpstr>
      <vt:lpstr>RAL Small Bottom Banner</vt:lpstr>
      <vt:lpstr>RAL Large Top Banner</vt:lpstr>
      <vt:lpstr>RAL Small Top Banner</vt:lpstr>
      <vt:lpstr>RAL Large Bottom Banner</vt:lpstr>
      <vt:lpstr>ASTeC Large Top Banner</vt:lpstr>
      <vt:lpstr>ASTeC Small Top Banner</vt:lpstr>
      <vt:lpstr>ASTeC Small Bottom Banner</vt:lpstr>
      <vt:lpstr>ASTeC Large Bottom Banner</vt:lpstr>
      <vt:lpstr>CLF Large Top Banner</vt:lpstr>
      <vt:lpstr>CLF Small Top Banner</vt:lpstr>
      <vt:lpstr>CLF Small Bottom Banner</vt:lpstr>
      <vt:lpstr>CLF Large Bottom Banner</vt:lpstr>
      <vt:lpstr>e-Science Large Top Banner</vt:lpstr>
      <vt:lpstr>e-Science Small Top Banner</vt:lpstr>
      <vt:lpstr>e-Science Small Bottom Banner</vt:lpstr>
      <vt:lpstr>e-Science Large Bottom Banner</vt:lpstr>
      <vt:lpstr>SRS Large Top Banner</vt:lpstr>
      <vt:lpstr>SRS Small Top Banner</vt:lpstr>
      <vt:lpstr>SRS Small Bottom Banner</vt:lpstr>
      <vt:lpstr>SRS Large Bottom Banner</vt:lpstr>
      <vt:lpstr>1_ISIS Small Bottom Banner</vt:lpstr>
      <vt:lpstr>MEBT Quadrupoles</vt:lpstr>
      <vt:lpstr>Magnetic Design</vt:lpstr>
      <vt:lpstr>Yoke Fields</vt:lpstr>
      <vt:lpstr>Mechanical Design</vt:lpstr>
      <vt:lpstr>Mechanical Design</vt:lpstr>
      <vt:lpstr>Mechanical Design Features</vt:lpstr>
      <vt:lpstr>List of Required Quadrupoles</vt:lpstr>
      <vt:lpstr>Power Supply Quotations</vt:lpstr>
      <vt:lpstr>Summary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 End Test Stand Status</dc:title>
  <dc:creator>Scott Lawrie</dc:creator>
  <cp:lastModifiedBy>Scott Lawrie</cp:lastModifiedBy>
  <cp:revision>162</cp:revision>
  <dcterms:created xsi:type="dcterms:W3CDTF">2013-04-08T13:10:02Z</dcterms:created>
  <dcterms:modified xsi:type="dcterms:W3CDTF">2013-10-22T11:01:53Z</dcterms:modified>
</cp:coreProperties>
</file>