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06" r:id="rId2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50" r:id="rId10"/>
    <p:sldMasterId id="2147483652" r:id="rId11"/>
    <p:sldMasterId id="2147483654" r:id="rId12"/>
    <p:sldMasterId id="2147483656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4" r:id="rId29"/>
    <p:sldMasterId id="2147484347" r:id="rId30"/>
  </p:sldMasterIdLst>
  <p:notesMasterIdLst>
    <p:notesMasterId r:id="rId41"/>
  </p:notesMasterIdLst>
  <p:handoutMasterIdLst>
    <p:handoutMasterId r:id="rId42"/>
  </p:handoutMasterIdLst>
  <p:sldIdLst>
    <p:sldId id="256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E7FB"/>
    <a:srgbClr val="D99694"/>
    <a:srgbClr val="E9AD5D"/>
    <a:srgbClr val="0066FF"/>
    <a:srgbClr val="99FF99"/>
    <a:srgbClr val="00FF00"/>
    <a:srgbClr val="99FF33"/>
    <a:srgbClr val="99FF66"/>
    <a:srgbClr val="66FF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6190" autoAdjust="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9E71578-6534-4E64-8C2F-ED6397AB6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AD3FC19-9066-430E-900A-FA3C048BD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4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fld id="{5D4E7901-C27B-49FE-901A-F33BAB40EABB}" type="slidenum">
              <a:rPr lang="en-US" smtClean="0">
                <a:latin typeface="Arial" pitchFamily="34" charset="0"/>
              </a:rPr>
              <a:pPr eaLnBrk="1" hangingPunct="1"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fc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AE78-111B-414F-BC01-12ADF81A0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7F8F1-9B18-4515-AE4C-954BF0141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564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209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l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13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771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86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2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029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35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511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233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1769-B1A1-46E8-826C-FBCE4917D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217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29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776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al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0C91-B8B2-41A0-B5AE-F04D402E9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853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F47F1-B7B8-4435-85EC-97ED76CD3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74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1540-EF3A-43A1-BE64-E13A81F93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85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5280-0BC9-4042-9620-D39EA38B7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83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C95F-8219-477B-A835-60A111FE6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35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18997-7F98-4E49-84E2-40A5DE3F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82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6720C-E982-4F5B-A693-D5F92EA94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459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33B2-FEA2-4184-82D0-4E5A3B779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7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1062038"/>
            <a:ext cx="62753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F5B36-2EF0-48FA-80AF-536A0E8DD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64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44A0A-1DB6-4645-AC42-4D8DA1623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96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A05E5-46FA-42D2-B523-F52B218A5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90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A1B8-1C58-45FA-A7D0-05187D762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603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al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79EC-BC02-494F-A9BF-67B5D1CAC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38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7ACE-F3FC-43FF-B94A-B43341F2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30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1475-B0F9-4C27-B98C-3E6C35389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27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D5CD-3439-48CF-A46A-F638014A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20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7492-DA37-444B-9EC9-2B4BABD43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91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BEBC-1A74-4E9E-BBC4-48D783329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62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CE9CD-A0C1-431F-BB00-48D6B4D52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4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7CFF-8DC7-47DC-84C1-95476C807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03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DD107-1ECE-47D9-A3E0-D81B0C44C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717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EBA4-CD93-455A-B74D-E863BB304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980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D9E39-26CE-442E-8C1F-5D3CE335F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87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12C1-DF3F-4AD1-83DC-FD19EBB8D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104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l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575"/>
            <a:ext cx="9144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757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340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83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84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041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18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63DCE-6E65-45EB-9B33-068D487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020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73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6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70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94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95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7B51-8419-45C7-B053-80AD64DC6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258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4E743-FBC0-45F0-8F27-DB557C6C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668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C044-A5EB-47D8-A9F9-A7F8F57FD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17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1111-CB32-4752-B90B-43865E109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48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AAF0-7A18-4EB6-8F05-B318C5880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4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8B43-D143-4CB4-8CC5-AD1668B1F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702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E715-5AB0-4357-8E40-84F6BDEAC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582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451C-4138-4626-9D33-D24F9F645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36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C85B-E602-44E6-9020-45B867DFA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37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D48F-A339-493B-B8F3-47321B530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67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6B57-594E-48EC-9865-E8781CE53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1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1775-2DB8-41D3-930F-667A9E073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87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46F5-86C0-4772-B55F-81A04D9AB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78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AB26-3E86-452D-9912-63FA4167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19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AAFF-290B-42B9-8460-E29E8A5C8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77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699E-AFD4-48E5-8593-D5D19541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57EC-F98F-454B-AC0B-CBD67FFAA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29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7023-1B48-48A2-B71C-3F2D726E8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52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F1A2-0FC2-455A-A41F-6F01A79DF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05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E2C1-04B6-45EF-B87C-F549A3B6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01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B013-0431-4622-A82F-D5FC884B7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167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EDFE-C58B-4F63-BD68-E09508352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28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F6FC-21ED-475B-A733-058586E36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54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443F-3B90-4D1A-8F59-81F9B08ED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627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stec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829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98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78A0-2C61-423A-B5DD-260E38DA8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442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81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24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066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03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22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829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20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94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stec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99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3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A0FAE-C3E1-46AF-B07D-9A53F316A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44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011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55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0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48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14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06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34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85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632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lf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3A5E-59DE-461D-9CB1-B8B0A6A47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1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2BAC-1D19-4F90-BE07-3DC37DAFD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87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4846-1503-4484-873C-E9E866DA8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42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8D55-4A4D-4F39-832F-458539E09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705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E845-6D61-474E-BC39-9409477F8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793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A16B-6BC3-4706-943F-7F2C4A91B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568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B1B0-E9C6-4DC1-956F-C3FF14D2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86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1A69A-9B61-4780-BB6A-7DAA1A76D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860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A5BB-BB10-461B-98C8-D5F0518F8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623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7EC29-3976-4228-89F1-47E3097FD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6796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9D66-D350-43DF-B8AE-457C949A6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2410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5673-A0DB-40B8-9F45-C361CFC5C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</a:t>
            </a:r>
            <a:r>
              <a:rPr lang="en-US" baseline="30000"/>
              <a:t>th</a:t>
            </a:r>
            <a:r>
              <a:rPr lang="en-US"/>
              <a:t> of March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Marvelous Metallic Machines!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Scott Lawrie</a:t>
            </a:r>
          </a:p>
        </p:txBody>
      </p:sp>
    </p:spTree>
    <p:extLst>
      <p:ext uri="{BB962C8B-B14F-4D97-AF65-F5344CB8AC3E}">
        <p14:creationId xmlns:p14="http://schemas.microsoft.com/office/powerpoint/2010/main" val="326405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E5E3-4F6C-4ABE-A3AE-418E17DA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96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lf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C197-3152-4734-BF2C-3B378833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98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83E2D-5250-4F51-B6BA-475D5008B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809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3C1D-C455-4F45-8F85-576152852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27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4792C-3FAE-4227-9A35-9E48CEE9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622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48BE-4366-48EE-97E3-07764B043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566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B856-EE79-4454-9A8E-12D399112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71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DFE4-55AB-42E8-9047-468785D9F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221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7C17-2C7C-41D0-8BA6-6CB2F8FE8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967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9D3D-A4F3-4A41-9E34-95B171F87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556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CFA28-2477-4217-AF88-CBD2B530F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5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7095-31C6-4C28-B19C-FCB5C2D7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314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D7B6-3E7D-41FB-82B8-9062C4BC5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126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lf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80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6532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330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562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7646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179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4663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126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3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7F1B-3E9C-45F5-8DED-3C1E27A38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933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5456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593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f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179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737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30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86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51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7904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007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0" y="44450"/>
            <a:ext cx="2162175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337300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1C9A-F3C0-4DB3-A574-80C4052BF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3943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62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51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92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science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BEC1-D95B-4DBD-9C05-832617DFE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0439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C45B-CBE0-4DEC-830F-7B8DA238B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4337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D1DC-033D-4003-BCAF-3FE427EB5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302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F94A-E60C-474D-9E30-4489771C9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2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4171-A41F-4A9E-8F57-1D9040C37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362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3F174-AB2D-4073-9C4B-D423C3F23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2996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C391-6FD9-4ECB-AE50-236B9506E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8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fc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108C-1D36-4F19-AAB6-4605831EA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6102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3CF3-B547-49EA-95EA-B42F66E1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262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99F8-897B-43B6-B77D-8B8CB9D9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9268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7D6A8-B4AE-4587-82D7-C8A75267C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1056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0E3BE-D1F8-4C3A-8AAB-ED541779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28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science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04BA-1E17-48F1-9814-CBD008E03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237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9453-A92F-4EB6-A17A-64D4D325F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1729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087D-324B-4693-B5C0-93B2A90C8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712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6D05-D6EF-4BFE-9923-AF855EE17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64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675D-0B90-4E2F-91CC-FBEF610D5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5042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0175-3028-40DD-A4C2-A5376C133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7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27A5-FD5C-4EFD-A5F1-053F0BB5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340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D32F-3C82-4A26-8C08-A27292772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4730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DC530-AB5B-423F-A54D-2C1EF6C5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0390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1F13-87A1-43FD-89EB-7F48C6F4A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2876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3DC60-46E9-4F4E-AA7B-3030F5BF6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732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16ED-2F80-4BE5-B7A4-999B9F7B9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3571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science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31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4551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05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731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D80FD-97F8-449D-A336-2D8D6284A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84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750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9471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034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559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4718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0746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ience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9728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14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913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47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D0A7-92DF-4187-9FC9-54E178AD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017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392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22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5959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46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894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1920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1692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r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D8B2-A4C1-41B1-A06E-395EE8F10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370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818E-846D-4989-AE1A-301C341AB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8487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A7C5F-4E05-4684-937E-8349027AF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0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E7980-E1F6-4C1F-B871-905E29C28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554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0F13-38D8-4585-A109-A9DBBA92E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799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A8C3-21FE-4139-97B5-1701DF26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26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999C-6C09-4A9D-89AA-BCD4DF774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412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0CF8-B0C7-49E5-A0B6-C554DC042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6152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76B8-E5AF-44ED-BA1C-7584DABD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528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755F-01F7-4449-BFBC-876CDF0F1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8707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514C3-2630-4627-BAE9-3B7534EDD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186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63AE-5002-4116-9EF2-DECC908AB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6820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rs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9892-A7B9-4081-9C39-69322616D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1535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6D78-8353-4A4D-96DE-EEF5134CD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9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2708-0356-4192-ABBA-CA0915106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674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4DC9-99AB-43F0-9930-DA106C7B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383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3D42-18B2-4DD0-9BB5-10781E36D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4062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10060-1B3B-4893-A4AC-D12EBCECA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159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F214-78A7-4580-97DE-F6479B36A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5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95686-E72F-47F0-B8CF-6C6723867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6482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51BC4-28DB-465D-84C4-5DBF501D8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4852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A1C6-2B0B-42BF-BADC-D2D8A50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8016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2BE6-4F6E-47C7-8483-CDF4ACA09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3870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7603-5EFB-4C45-ABE1-C327044C3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0886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r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E14B9-281A-4C3B-8CD2-E2767794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3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F7745-3645-4871-9640-0C3FB9D5A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834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5931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112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743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910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9692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151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2955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297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395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5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E149-4514-4DA8-B39F-4CB19E5A3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650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rs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7748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293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339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914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75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4970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5951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2307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329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77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70BDA-6FA7-4093-9833-FCAE523A1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9245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4745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1545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424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200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9332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833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685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947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694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8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F42D0-8CE4-47A7-923B-9F0E47D79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075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5307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5888"/>
            <a:ext cx="2058988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29325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0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96DB-FBAD-4CAD-8716-C29F27722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07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fc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95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17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4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9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7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3C09-D5BA-4907-A4B1-92662A660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7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6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72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06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20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21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fc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8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8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B7785-CF54-4D59-9315-E01DC9446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4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5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3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40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3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6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97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30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i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0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60"/>
            <a:ext cx="8229600" cy="4824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99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9EBF-E350-420C-B103-E225344ED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05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67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32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5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76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4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56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si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06F5-AA39-45C2-B397-4B56056FF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2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1668-3A91-45DB-A132-50900E0A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8E81-C758-451F-B0F2-1A7AF194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24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6C15-3627-4104-AE19-C0E31D7B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4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8F25-92A4-40BC-B748-F5D9CB6FE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3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C93F-7574-4A3E-A2DC-F72FB1A81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40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C9B2-E80F-45F5-B252-59B54D068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66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6067B-14A1-4559-BAA1-6EC93864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9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1840-0648-4012-8BED-A3498C27A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23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C2A-7BF3-4CD4-A6BC-41D5EA5C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14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FCDD-32D7-4007-A7BF-065B1F3FD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89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39FC-16A7-4498-9CE6-B4CF78D9B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089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sis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0CBC-876C-415B-9503-6BA6AA039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625A-16F0-4322-8E7B-2F2550BB4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82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6691C-E0DC-49F8-8997-BC3BF696B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785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447A-69DA-4FF8-88BF-1D515A5C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8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0DC2-C624-49C8-8710-7ED4C119E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727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2EA76-68CE-4C47-91E7-38911DA7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612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7022-E8C8-4FBF-9601-3C9EEB309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58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3773-D799-47C0-9C62-5A946D2A5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492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8D8C-0292-4B3B-9F57-942DA4136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44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0C8C1-62D3-437A-BA8D-88CCEDA88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022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22F8-EBCB-457E-B689-55DC30E2C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088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FD72-3B06-4DBB-AB09-E47C44424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8CB5-1F73-4ECE-A885-452B400B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68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is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941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67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10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78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4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78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135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09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87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4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tfclarge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C69482-2055-47E2-AEBB-F9CD5897D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2" r:id="rId1"/>
    <p:sldLayoutId id="2147490263" r:id="rId2"/>
    <p:sldLayoutId id="2147489970" r:id="rId3"/>
    <p:sldLayoutId id="2147489971" r:id="rId4"/>
    <p:sldLayoutId id="2147489972" r:id="rId5"/>
    <p:sldLayoutId id="2147489973" r:id="rId6"/>
    <p:sldLayoutId id="2147489974" r:id="rId7"/>
    <p:sldLayoutId id="2147489975" r:id="rId8"/>
    <p:sldLayoutId id="2147489976" r:id="rId9"/>
    <p:sldLayoutId id="2147489977" r:id="rId10"/>
    <p:sldLayoutId id="2147489978" r:id="rId11"/>
    <p:sldLayoutId id="21474899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ral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2" r:id="rId1"/>
    <p:sldLayoutId id="2147490062" r:id="rId2"/>
    <p:sldLayoutId id="2147490063" r:id="rId3"/>
    <p:sldLayoutId id="2147490064" r:id="rId4"/>
    <p:sldLayoutId id="2147490065" r:id="rId5"/>
    <p:sldLayoutId id="2147490066" r:id="rId6"/>
    <p:sldLayoutId id="2147490067" r:id="rId7"/>
    <p:sldLayoutId id="2147490068" r:id="rId8"/>
    <p:sldLayoutId id="2147490069" r:id="rId9"/>
    <p:sldLayoutId id="2147490070" r:id="rId10"/>
    <p:sldLayoutId id="21474900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ral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FA224-9C3C-426F-843E-72D172CB4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3" r:id="rId1"/>
    <p:sldLayoutId id="2147490072" r:id="rId2"/>
    <p:sldLayoutId id="2147490073" r:id="rId3"/>
    <p:sldLayoutId id="2147490074" r:id="rId4"/>
    <p:sldLayoutId id="2147490075" r:id="rId5"/>
    <p:sldLayoutId id="2147490076" r:id="rId6"/>
    <p:sldLayoutId id="2147490077" r:id="rId7"/>
    <p:sldLayoutId id="2147490078" r:id="rId8"/>
    <p:sldLayoutId id="2147490079" r:id="rId9"/>
    <p:sldLayoutId id="2147490080" r:id="rId10"/>
    <p:sldLayoutId id="2147490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ral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7696D3-70F0-4E74-9CAA-D2464DB84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4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ral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575"/>
            <a:ext cx="9144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5" r:id="rId1"/>
    <p:sldLayoutId id="2147490092" r:id="rId2"/>
    <p:sldLayoutId id="2147490093" r:id="rId3"/>
    <p:sldLayoutId id="2147490094" r:id="rId4"/>
    <p:sldLayoutId id="2147490095" r:id="rId5"/>
    <p:sldLayoutId id="2147490096" r:id="rId6"/>
    <p:sldLayoutId id="2147490097" r:id="rId7"/>
    <p:sldLayoutId id="2147490098" r:id="rId8"/>
    <p:sldLayoutId id="2147490099" r:id="rId9"/>
    <p:sldLayoutId id="2147490100" r:id="rId10"/>
    <p:sldLayoutId id="21474901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959A67-FC1A-4C71-A219-D67C4B4B2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3" name="Picture 7" descr="astec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76" r:id="rId1"/>
    <p:sldLayoutId id="2147490102" r:id="rId2"/>
    <p:sldLayoutId id="2147490103" r:id="rId3"/>
    <p:sldLayoutId id="2147490104" r:id="rId4"/>
    <p:sldLayoutId id="2147490105" r:id="rId5"/>
    <p:sldLayoutId id="2147490106" r:id="rId6"/>
    <p:sldLayoutId id="2147490107" r:id="rId7"/>
    <p:sldLayoutId id="2147490108" r:id="rId8"/>
    <p:sldLayoutId id="2147490109" r:id="rId9"/>
    <p:sldLayoutId id="2147490110" r:id="rId10"/>
    <p:sldLayoutId id="21474901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stec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CE5E46-26A1-42C6-B00E-19A9A4758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7" r:id="rId1"/>
    <p:sldLayoutId id="2147490112" r:id="rId2"/>
    <p:sldLayoutId id="2147490113" r:id="rId3"/>
    <p:sldLayoutId id="2147490114" r:id="rId4"/>
    <p:sldLayoutId id="2147490115" r:id="rId5"/>
    <p:sldLayoutId id="2147490116" r:id="rId6"/>
    <p:sldLayoutId id="2147490117" r:id="rId7"/>
    <p:sldLayoutId id="2147490118" r:id="rId8"/>
    <p:sldLayoutId id="2147490119" r:id="rId9"/>
    <p:sldLayoutId id="2147490120" r:id="rId10"/>
    <p:sldLayoutId id="21474901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6389" name="Picture 5" descr="astec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78" r:id="rId1"/>
    <p:sldLayoutId id="2147490122" r:id="rId2"/>
    <p:sldLayoutId id="2147490123" r:id="rId3"/>
    <p:sldLayoutId id="2147490124" r:id="rId4"/>
    <p:sldLayoutId id="2147490125" r:id="rId5"/>
    <p:sldLayoutId id="2147490126" r:id="rId6"/>
    <p:sldLayoutId id="2147490127" r:id="rId7"/>
    <p:sldLayoutId id="2147490128" r:id="rId8"/>
    <p:sldLayoutId id="2147490129" r:id="rId9"/>
    <p:sldLayoutId id="2147490130" r:id="rId10"/>
    <p:sldLayoutId id="21474901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stec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9" r:id="rId1"/>
    <p:sldLayoutId id="2147490132" r:id="rId2"/>
    <p:sldLayoutId id="2147490133" r:id="rId3"/>
    <p:sldLayoutId id="2147490134" r:id="rId4"/>
    <p:sldLayoutId id="2147490135" r:id="rId5"/>
    <p:sldLayoutId id="2147490136" r:id="rId6"/>
    <p:sldLayoutId id="2147490137" r:id="rId7"/>
    <p:sldLayoutId id="2147490138" r:id="rId8"/>
    <p:sldLayoutId id="2147490139" r:id="rId9"/>
    <p:sldLayoutId id="2147490140" r:id="rId10"/>
    <p:sldLayoutId id="2147490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lf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FE04B5-AD1E-41E2-9CE6-FEBB9143B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142" r:id="rId2"/>
    <p:sldLayoutId id="2147490143" r:id="rId3"/>
    <p:sldLayoutId id="2147490144" r:id="rId4"/>
    <p:sldLayoutId id="2147490145" r:id="rId5"/>
    <p:sldLayoutId id="2147490146" r:id="rId6"/>
    <p:sldLayoutId id="2147490147" r:id="rId7"/>
    <p:sldLayoutId id="2147490148" r:id="rId8"/>
    <p:sldLayoutId id="2147490149" r:id="rId9"/>
    <p:sldLayoutId id="2147490150" r:id="rId10"/>
    <p:sldLayoutId id="2147490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lf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C0ED03-147B-47E8-A845-00444B47A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1" r:id="rId1"/>
    <p:sldLayoutId id="2147490152" r:id="rId2"/>
    <p:sldLayoutId id="2147490153" r:id="rId3"/>
    <p:sldLayoutId id="2147490154" r:id="rId4"/>
    <p:sldLayoutId id="2147490155" r:id="rId5"/>
    <p:sldLayoutId id="2147490156" r:id="rId6"/>
    <p:sldLayoutId id="2147490157" r:id="rId7"/>
    <p:sldLayoutId id="2147490158" r:id="rId8"/>
    <p:sldLayoutId id="2147490159" r:id="rId9"/>
    <p:sldLayoutId id="2147490160" r:id="rId10"/>
    <p:sldLayoutId id="2147490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fc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33688" y="44450"/>
            <a:ext cx="6275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F9D272-78DE-4293-8EEB-B71D4CC04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0" r:id="rId1"/>
    <p:sldLayoutId id="2147489981" r:id="rId2"/>
    <p:sldLayoutId id="2147489982" r:id="rId3"/>
    <p:sldLayoutId id="2147489983" r:id="rId4"/>
    <p:sldLayoutId id="2147489984" r:id="rId5"/>
    <p:sldLayoutId id="2147489985" r:id="rId6"/>
    <p:sldLayoutId id="2147489986" r:id="rId7"/>
    <p:sldLayoutId id="2147489987" r:id="rId8"/>
    <p:sldLayoutId id="2147489988" r:id="rId9"/>
    <p:sldLayoutId id="2147489989" r:id="rId10"/>
    <p:sldLayoutId id="214748999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lf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2" r:id="rId1"/>
    <p:sldLayoutId id="2147490162" r:id="rId2"/>
    <p:sldLayoutId id="2147490163" r:id="rId3"/>
    <p:sldLayoutId id="2147490164" r:id="rId4"/>
    <p:sldLayoutId id="2147490165" r:id="rId5"/>
    <p:sldLayoutId id="2147490166" r:id="rId6"/>
    <p:sldLayoutId id="2147490167" r:id="rId7"/>
    <p:sldLayoutId id="2147490168" r:id="rId8"/>
    <p:sldLayoutId id="2147490169" r:id="rId9"/>
    <p:sldLayoutId id="2147490170" r:id="rId10"/>
    <p:sldLayoutId id="2147490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lf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3" r:id="rId1"/>
    <p:sldLayoutId id="2147490172" r:id="rId2"/>
    <p:sldLayoutId id="2147490173" r:id="rId3"/>
    <p:sldLayoutId id="2147490174" r:id="rId4"/>
    <p:sldLayoutId id="2147490175" r:id="rId5"/>
    <p:sldLayoutId id="2147490176" r:id="rId6"/>
    <p:sldLayoutId id="2147490177" r:id="rId7"/>
    <p:sldLayoutId id="2147490178" r:id="rId8"/>
    <p:sldLayoutId id="2147490179" r:id="rId9"/>
    <p:sldLayoutId id="2147490180" r:id="rId10"/>
    <p:sldLayoutId id="21474901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science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A1F6B4-560B-45A4-80D2-75D65BC31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4" r:id="rId1"/>
    <p:sldLayoutId id="2147490182" r:id="rId2"/>
    <p:sldLayoutId id="2147490183" r:id="rId3"/>
    <p:sldLayoutId id="2147490184" r:id="rId4"/>
    <p:sldLayoutId id="2147490185" r:id="rId5"/>
    <p:sldLayoutId id="2147490186" r:id="rId6"/>
    <p:sldLayoutId id="2147490187" r:id="rId7"/>
    <p:sldLayoutId id="2147490188" r:id="rId8"/>
    <p:sldLayoutId id="2147490189" r:id="rId9"/>
    <p:sldLayoutId id="2147490190" r:id="rId10"/>
    <p:sldLayoutId id="21474901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85993F2-36AB-4F05-BD44-DAFEFB820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559" name="Picture 7" descr="escience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85" r:id="rId1"/>
    <p:sldLayoutId id="2147490192" r:id="rId2"/>
    <p:sldLayoutId id="2147490193" r:id="rId3"/>
    <p:sldLayoutId id="2147490194" r:id="rId4"/>
    <p:sldLayoutId id="2147490195" r:id="rId5"/>
    <p:sldLayoutId id="2147490196" r:id="rId6"/>
    <p:sldLayoutId id="2147490197" r:id="rId7"/>
    <p:sldLayoutId id="2147490198" r:id="rId8"/>
    <p:sldLayoutId id="2147490199" r:id="rId9"/>
    <p:sldLayoutId id="2147490200" r:id="rId10"/>
    <p:sldLayoutId id="2147490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science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6" r:id="rId1"/>
    <p:sldLayoutId id="2147490202" r:id="rId2"/>
    <p:sldLayoutId id="2147490203" r:id="rId3"/>
    <p:sldLayoutId id="2147490204" r:id="rId4"/>
    <p:sldLayoutId id="2147490205" r:id="rId5"/>
    <p:sldLayoutId id="2147490206" r:id="rId6"/>
    <p:sldLayoutId id="2147490207" r:id="rId7"/>
    <p:sldLayoutId id="2147490208" r:id="rId8"/>
    <p:sldLayoutId id="2147490209" r:id="rId9"/>
    <p:sldLayoutId id="2147490210" r:id="rId10"/>
    <p:sldLayoutId id="21474902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science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7" r:id="rId1"/>
    <p:sldLayoutId id="2147490212" r:id="rId2"/>
    <p:sldLayoutId id="2147490213" r:id="rId3"/>
    <p:sldLayoutId id="2147490214" r:id="rId4"/>
    <p:sldLayoutId id="2147490215" r:id="rId5"/>
    <p:sldLayoutId id="2147490216" r:id="rId6"/>
    <p:sldLayoutId id="2147490217" r:id="rId7"/>
    <p:sldLayoutId id="2147490218" r:id="rId8"/>
    <p:sldLayoutId id="2147490219" r:id="rId9"/>
    <p:sldLayoutId id="2147490220" r:id="rId10"/>
    <p:sldLayoutId id="21474902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5BC5CD-87A8-40E5-8233-3B2CF6133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6631" name="Picture 7" descr="srs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88" r:id="rId1"/>
    <p:sldLayoutId id="2147490222" r:id="rId2"/>
    <p:sldLayoutId id="2147490223" r:id="rId3"/>
    <p:sldLayoutId id="2147490224" r:id="rId4"/>
    <p:sldLayoutId id="2147490225" r:id="rId5"/>
    <p:sldLayoutId id="2147490226" r:id="rId6"/>
    <p:sldLayoutId id="2147490227" r:id="rId7"/>
    <p:sldLayoutId id="2147490228" r:id="rId8"/>
    <p:sldLayoutId id="2147490229" r:id="rId9"/>
    <p:sldLayoutId id="2147490230" r:id="rId10"/>
    <p:sldLayoutId id="2147490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rs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980BCE-B686-4033-B21D-FE5D93556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9" r:id="rId1"/>
    <p:sldLayoutId id="2147490232" r:id="rId2"/>
    <p:sldLayoutId id="2147490233" r:id="rId3"/>
    <p:sldLayoutId id="2147490234" r:id="rId4"/>
    <p:sldLayoutId id="2147490235" r:id="rId5"/>
    <p:sldLayoutId id="2147490236" r:id="rId6"/>
    <p:sldLayoutId id="2147490237" r:id="rId7"/>
    <p:sldLayoutId id="2147490238" r:id="rId8"/>
    <p:sldLayoutId id="2147490239" r:id="rId9"/>
    <p:sldLayoutId id="2147490240" r:id="rId10"/>
    <p:sldLayoutId id="21474902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rs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0" r:id="rId1"/>
    <p:sldLayoutId id="2147490242" r:id="rId2"/>
    <p:sldLayoutId id="2147490243" r:id="rId3"/>
    <p:sldLayoutId id="2147490244" r:id="rId4"/>
    <p:sldLayoutId id="2147490245" r:id="rId5"/>
    <p:sldLayoutId id="2147490246" r:id="rId6"/>
    <p:sldLayoutId id="2147490247" r:id="rId7"/>
    <p:sldLayoutId id="2147490248" r:id="rId8"/>
    <p:sldLayoutId id="2147490249" r:id="rId9"/>
    <p:sldLayoutId id="2147490250" r:id="rId10"/>
    <p:sldLayoutId id="21474902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rs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1" r:id="rId1"/>
    <p:sldLayoutId id="2147490252" r:id="rId2"/>
    <p:sldLayoutId id="2147490253" r:id="rId3"/>
    <p:sldLayoutId id="2147490254" r:id="rId4"/>
    <p:sldLayoutId id="2147490255" r:id="rId5"/>
    <p:sldLayoutId id="2147490256" r:id="rId6"/>
    <p:sldLayoutId id="2147490257" r:id="rId7"/>
    <p:sldLayoutId id="2147490258" r:id="rId8"/>
    <p:sldLayoutId id="2147490259" r:id="rId9"/>
    <p:sldLayoutId id="2147490260" r:id="rId10"/>
    <p:sldLayoutId id="21474902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stfc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64AA1F-1B54-4491-B9C3-C5ED36A93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4" r:id="rId1"/>
    <p:sldLayoutId id="2147489991" r:id="rId2"/>
    <p:sldLayoutId id="2147489992" r:id="rId3"/>
    <p:sldLayoutId id="2147489993" r:id="rId4"/>
    <p:sldLayoutId id="2147489994" r:id="rId5"/>
    <p:sldLayoutId id="2147489995" r:id="rId6"/>
    <p:sldLayoutId id="2147489996" r:id="rId7"/>
    <p:sldLayoutId id="2147489997" r:id="rId8"/>
    <p:sldLayoutId id="2147489998" r:id="rId9"/>
    <p:sldLayoutId id="2147489999" r:id="rId10"/>
    <p:sldLayoutId id="21474900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sis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2" r:id="rId1"/>
    <p:sldLayoutId id="2147490293" r:id="rId2"/>
    <p:sldLayoutId id="2147490294" r:id="rId3"/>
    <p:sldLayoutId id="2147490295" r:id="rId4"/>
    <p:sldLayoutId id="2147490296" r:id="rId5"/>
    <p:sldLayoutId id="2147490297" r:id="rId6"/>
    <p:sldLayoutId id="2147490298" r:id="rId7"/>
    <p:sldLayoutId id="2147490299" r:id="rId8"/>
    <p:sldLayoutId id="2147490300" r:id="rId9"/>
    <p:sldLayoutId id="2147490301" r:id="rId10"/>
    <p:sldLayoutId id="2147490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tfc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5" r:id="rId1"/>
    <p:sldLayoutId id="2147490001" r:id="rId2"/>
    <p:sldLayoutId id="2147490002" r:id="rId3"/>
    <p:sldLayoutId id="2147490003" r:id="rId4"/>
    <p:sldLayoutId id="2147490004" r:id="rId5"/>
    <p:sldLayoutId id="2147490005" r:id="rId6"/>
    <p:sldLayoutId id="2147490006" r:id="rId7"/>
    <p:sldLayoutId id="2147490007" r:id="rId8"/>
    <p:sldLayoutId id="2147490008" r:id="rId9"/>
    <p:sldLayoutId id="2147490009" r:id="rId10"/>
    <p:sldLayoutId id="2147490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tfc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6" r:id="rId1"/>
    <p:sldLayoutId id="2147490011" r:id="rId2"/>
    <p:sldLayoutId id="2147490012" r:id="rId3"/>
    <p:sldLayoutId id="2147490013" r:id="rId4"/>
    <p:sldLayoutId id="2147490014" r:id="rId5"/>
    <p:sldLayoutId id="2147490015" r:id="rId6"/>
    <p:sldLayoutId id="2147490016" r:id="rId7"/>
    <p:sldLayoutId id="2147490017" r:id="rId8"/>
    <p:sldLayoutId id="2147490018" r:id="rId9"/>
    <p:sldLayoutId id="2147490019" r:id="rId10"/>
    <p:sldLayoutId id="2147490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sis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7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sis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0E1211-C1EE-4722-8F2A-56AA87C44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9" r:id="rId1"/>
    <p:sldLayoutId id="2147490032" r:id="rId2"/>
    <p:sldLayoutId id="2147490033" r:id="rId3"/>
    <p:sldLayoutId id="2147490034" r:id="rId4"/>
    <p:sldLayoutId id="2147490035" r:id="rId5"/>
    <p:sldLayoutId id="2147490036" r:id="rId6"/>
    <p:sldLayoutId id="2147490037" r:id="rId7"/>
    <p:sldLayoutId id="2147490038" r:id="rId8"/>
    <p:sldLayoutId id="2147490039" r:id="rId9"/>
    <p:sldLayoutId id="2147490040" r:id="rId10"/>
    <p:sldLayoutId id="2147490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isis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ACA771-F174-4E28-9292-59A7AB8F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0" r:id="rId1"/>
    <p:sldLayoutId id="2147490042" r:id="rId2"/>
    <p:sldLayoutId id="2147490043" r:id="rId3"/>
    <p:sldLayoutId id="2147490044" r:id="rId4"/>
    <p:sldLayoutId id="2147490045" r:id="rId5"/>
    <p:sldLayoutId id="2147490046" r:id="rId6"/>
    <p:sldLayoutId id="2147490047" r:id="rId7"/>
    <p:sldLayoutId id="2147490048" r:id="rId8"/>
    <p:sldLayoutId id="2147490049" r:id="rId9"/>
    <p:sldLayoutId id="2147490050" r:id="rId10"/>
    <p:sldLayoutId id="2147490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isis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1" r:id="rId1"/>
    <p:sldLayoutId id="2147490052" r:id="rId2"/>
    <p:sldLayoutId id="2147490053" r:id="rId3"/>
    <p:sldLayoutId id="2147490054" r:id="rId4"/>
    <p:sldLayoutId id="2147490055" r:id="rId5"/>
    <p:sldLayoutId id="2147490056" r:id="rId6"/>
    <p:sldLayoutId id="2147490057" r:id="rId7"/>
    <p:sldLayoutId id="2147490058" r:id="rId8"/>
    <p:sldLayoutId id="2147490059" r:id="rId9"/>
    <p:sldLayoutId id="2147490060" r:id="rId10"/>
    <p:sldLayoutId id="21474900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2205038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Effect of vane modulation shape on RFQ frequency</a:t>
            </a:r>
            <a:endParaRPr lang="en-US" sz="4000" b="1" dirty="0" smtClean="0"/>
          </a:p>
        </p:txBody>
      </p:sp>
      <p:sp>
        <p:nvSpPr>
          <p:cNvPr id="73731" name="Subtitle 3"/>
          <p:cNvSpPr>
            <a:spLocks noGrp="1"/>
          </p:cNvSpPr>
          <p:nvPr>
            <p:ph type="subTitle" idx="1"/>
          </p:nvPr>
        </p:nvSpPr>
        <p:spPr>
          <a:xfrm>
            <a:off x="1368425" y="4616450"/>
            <a:ext cx="6400800" cy="1752600"/>
          </a:xfrm>
        </p:spPr>
        <p:txBody>
          <a:bodyPr/>
          <a:lstStyle/>
          <a:p>
            <a:r>
              <a:rPr lang="en-GB" dirty="0" smtClean="0"/>
              <a:t>Alan Letchford</a:t>
            </a:r>
          </a:p>
          <a:p>
            <a:r>
              <a:rPr lang="en-GB" dirty="0" smtClean="0"/>
              <a:t>31</a:t>
            </a:r>
            <a:r>
              <a:rPr lang="en-GB" baseline="30000" dirty="0" smtClean="0"/>
              <a:t>st</a:t>
            </a:r>
            <a:r>
              <a:rPr lang="en-GB" dirty="0" smtClean="0"/>
              <a:t> July 2013</a:t>
            </a:r>
            <a:endParaRPr lang="en-GB" dirty="0" smtClean="0"/>
          </a:p>
        </p:txBody>
      </p:sp>
    </p:spTree>
  </p:cSld>
  <p:clrMapOvr>
    <a:masterClrMapping/>
  </p:clrMapOvr>
  <p:transition advTm="743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40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dynamics simulations of the two vane profiles show that the differences are very small.</a:t>
            </a:r>
          </a:p>
          <a:p>
            <a:endParaRPr lang="en-GB" dirty="0"/>
          </a:p>
          <a:p>
            <a:r>
              <a:rPr lang="en-GB" dirty="0" smtClean="0"/>
              <a:t>The disadvantage of the TTF is that the vane position is not easily defined being the solution to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97007"/>
              </p:ext>
            </p:extLst>
          </p:nvPr>
        </p:nvGraphicFramePr>
        <p:xfrm>
          <a:off x="2411413" y="2298328"/>
          <a:ext cx="383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1917360" imgH="241200" progId="Equation.3">
                  <p:embed/>
                </p:oleObj>
              </mc:Choice>
              <mc:Fallback>
                <p:oleObj name="Equation" r:id="rId3" imgW="19173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298328"/>
                        <a:ext cx="383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2923780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However using the polynomial expansion of the Bessel function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833419"/>
              </p:ext>
            </p:extLst>
          </p:nvPr>
        </p:nvGraphicFramePr>
        <p:xfrm>
          <a:off x="2449513" y="3310880"/>
          <a:ext cx="375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5" imgW="1879560" imgH="419040" progId="Equation.3">
                  <p:embed/>
                </p:oleObj>
              </mc:Choice>
              <mc:Fallback>
                <p:oleObj name="Equation" r:id="rId5" imgW="187956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3310880"/>
                        <a:ext cx="375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4247800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taking just the first two terms results in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70600"/>
              </p:ext>
            </p:extLst>
          </p:nvPr>
        </p:nvGraphicFramePr>
        <p:xfrm>
          <a:off x="2447764" y="4617132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7" imgW="1676160" imgH="482400" progId="Equation.3">
                  <p:embed/>
                </p:oleObj>
              </mc:Choice>
              <mc:Fallback>
                <p:oleObj name="Equation" r:id="rId7" imgW="167616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764" y="4617132"/>
                        <a:ext cx="3352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5651956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Which is within &lt;1% of the TTF for practical values of a, m and L.</a:t>
            </a:r>
          </a:p>
        </p:txBody>
      </p:sp>
    </p:spTree>
    <p:extLst>
      <p:ext uri="{BB962C8B-B14F-4D97-AF65-F5344CB8AC3E}">
        <p14:creationId xmlns:p14="http://schemas.microsoft.com/office/powerpoint/2010/main" val="328917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20688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Motivation:</a:t>
            </a:r>
          </a:p>
          <a:p>
            <a:endParaRPr lang="en-GB" dirty="0" smtClean="0"/>
          </a:p>
          <a:p>
            <a:r>
              <a:rPr lang="en-GB" dirty="0" smtClean="0"/>
              <a:t>A conversation with Jim Stovall (ex of Los Alamos) in which he claimed that using the ‘two term potential function’ modulation shape results in a flat frequency RFQ design.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22400" r="13889" b="11505"/>
          <a:stretch/>
        </p:blipFill>
        <p:spPr bwMode="auto">
          <a:xfrm>
            <a:off x="1547664" y="2375014"/>
            <a:ext cx="4495800" cy="303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907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20688"/>
            <a:ext cx="774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RFQ vane modulation.</a:t>
            </a:r>
          </a:p>
          <a:p>
            <a:endParaRPr lang="en-GB" dirty="0" smtClean="0"/>
          </a:p>
          <a:p>
            <a:r>
              <a:rPr lang="en-GB" dirty="0" smtClean="0"/>
              <a:t>For a generic vane shape which has no constraints other than the fundamental RFQ symmetries the potential can be expressed as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286825"/>
              </p:ext>
            </p:extLst>
          </p:nvPr>
        </p:nvGraphicFramePr>
        <p:xfrm>
          <a:off x="1403648" y="2407084"/>
          <a:ext cx="5791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2895600" imgH="889000" progId="Equation.3">
                  <p:embed/>
                </p:oleObj>
              </mc:Choice>
              <mc:Fallback>
                <p:oleObj name="Equation" r:id="rId3" imgW="2895600" imgH="8890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407084"/>
                        <a:ext cx="57912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7308304" y="2636912"/>
            <a:ext cx="14176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GB" altLang="en-US" i="1" dirty="0" err="1"/>
              <a:t>m+n</a:t>
            </a:r>
            <a:r>
              <a:rPr lang="en-GB" altLang="en-US" i="1" dirty="0"/>
              <a:t>=2p+1</a:t>
            </a:r>
          </a:p>
          <a:p>
            <a:pPr eaLnBrk="1" hangingPunct="1"/>
            <a:r>
              <a:rPr lang="en-GB" altLang="en-US" i="1" dirty="0"/>
              <a:t>m≥1</a:t>
            </a:r>
          </a:p>
          <a:p>
            <a:pPr eaLnBrk="1" hangingPunct="1"/>
            <a:r>
              <a:rPr lang="en-GB" altLang="en-US" i="1" dirty="0"/>
              <a:t>p=0,1,2,3,...</a:t>
            </a:r>
          </a:p>
          <a:p>
            <a:pPr eaLnBrk="1" hangingPunct="1"/>
            <a:r>
              <a:rPr lang="en-GB" altLang="en-US" i="1" dirty="0" smtClean="0"/>
              <a:t>k=</a:t>
            </a:r>
            <a:r>
              <a:rPr lang="el-GR" altLang="en-US" i="1" dirty="0" smtClean="0"/>
              <a:t>π</a:t>
            </a:r>
            <a:r>
              <a:rPr lang="en-GB" altLang="en-US" i="1" dirty="0" smtClean="0"/>
              <a:t>/</a:t>
            </a:r>
            <a:r>
              <a:rPr lang="en-GB" altLang="en-US" i="1" dirty="0" err="1" smtClean="0"/>
              <a:t>L</a:t>
            </a:r>
            <a:r>
              <a:rPr lang="en-GB" altLang="en-US" i="1" baseline="-25000" dirty="0" err="1" smtClean="0"/>
              <a:t>c</a:t>
            </a:r>
            <a:endParaRPr lang="el-GR" altLang="en-US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496923"/>
            <a:ext cx="7740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approach the design analytically just the first two terms of the infinite sums are taken leading to the so called ‘two term function’ or TTF.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42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Two Term Function.</a:t>
            </a:r>
            <a:endParaRPr lang="en-GB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560043"/>
              </p:ext>
            </p:extLst>
          </p:nvPr>
        </p:nvGraphicFramePr>
        <p:xfrm>
          <a:off x="1691680" y="1160748"/>
          <a:ext cx="589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" imgW="2946400" imgH="393700" progId="Equation.3">
                  <p:embed/>
                </p:oleObj>
              </mc:Choice>
              <mc:Fallback>
                <p:oleObj name="Equation" r:id="rId3" imgW="29464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160748"/>
                        <a:ext cx="5892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2015552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342507"/>
              </p:ext>
            </p:extLst>
          </p:nvPr>
        </p:nvGraphicFramePr>
        <p:xfrm>
          <a:off x="1691680" y="2528900"/>
          <a:ext cx="58928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2946400" imgH="1130300" progId="Equation.3">
                  <p:embed/>
                </p:oleObj>
              </mc:Choice>
              <mc:Fallback>
                <p:oleObj name="Equation" r:id="rId5" imgW="2946400" imgH="1130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528900"/>
                        <a:ext cx="58928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5219908"/>
            <a:ext cx="774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TTF is completely defined by the modulation parameters a &amp; m and the cell length.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1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408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achieve the TTF in practice requires RFQ vane tips which have a hyperbolic transverse section and a ‘sine-like’ longitudinal profile.</a:t>
            </a:r>
          </a:p>
          <a:p>
            <a:endParaRPr lang="en-GB" dirty="0"/>
          </a:p>
          <a:p>
            <a:r>
              <a:rPr lang="en-GB" dirty="0" smtClean="0"/>
              <a:t>For the FETS RFQ the transverse section is circular and the longitudinal profile is sinusoidal.</a:t>
            </a:r>
          </a:p>
          <a:p>
            <a:endParaRPr lang="en-GB" dirty="0"/>
          </a:p>
          <a:p>
            <a:r>
              <a:rPr lang="en-GB" dirty="0" smtClean="0"/>
              <a:t>Just how ‘sine-like’ is the TTF profile given by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16708"/>
              </p:ext>
            </p:extLst>
          </p:nvPr>
        </p:nvGraphicFramePr>
        <p:xfrm>
          <a:off x="2411760" y="2924944"/>
          <a:ext cx="383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1917360" imgH="241200" progId="Equation.3">
                  <p:embed/>
                </p:oleObj>
              </mc:Choice>
              <mc:Fallback>
                <p:oleObj name="Equation" r:id="rId3" imgW="19173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924944"/>
                        <a:ext cx="383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C:\Documents and Settings\apl28\My Documents\CST\FETS RFQ\modulation shape\sine-v-tt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2" y="3465004"/>
            <a:ext cx="3560912" cy="295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3825044"/>
            <a:ext cx="3996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 the modulation depth is significant, the TTF gives a vane tip which is always further from the axis than the sine function.</a:t>
            </a:r>
          </a:p>
          <a:p>
            <a:r>
              <a:rPr lang="en-GB" dirty="0" smtClean="0"/>
              <a:t>This might be expected to effect the capacitance – but in the wrong way </a:t>
            </a:r>
            <a:r>
              <a:rPr lang="en-GB" dirty="0" err="1" smtClean="0"/>
              <a:t>ie</a:t>
            </a:r>
            <a:r>
              <a:rPr lang="en-GB" dirty="0" smtClean="0"/>
              <a:t> lower capacitance than the sine shape.</a:t>
            </a:r>
          </a:p>
        </p:txBody>
      </p:sp>
    </p:spTree>
    <p:extLst>
      <p:ext uri="{BB962C8B-B14F-4D97-AF65-F5344CB8AC3E}">
        <p14:creationId xmlns:p14="http://schemas.microsoft.com/office/powerpoint/2010/main" val="10293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408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Effect on RFQ frequency.</a:t>
            </a:r>
          </a:p>
          <a:p>
            <a:endParaRPr lang="en-GB" dirty="0"/>
          </a:p>
          <a:p>
            <a:r>
              <a:rPr lang="en-GB" dirty="0" smtClean="0"/>
              <a:t>The FETS RFQ design is ‘constant r</a:t>
            </a:r>
            <a:r>
              <a:rPr lang="en-GB" baseline="-25000" dirty="0" smtClean="0"/>
              <a:t>0</a:t>
            </a:r>
            <a:r>
              <a:rPr lang="en-GB" dirty="0" smtClean="0"/>
              <a:t>’ </a:t>
            </a:r>
            <a:r>
              <a:rPr lang="en-GB" dirty="0"/>
              <a:t>where r</a:t>
            </a:r>
            <a:r>
              <a:rPr lang="en-GB" baseline="-25000" dirty="0"/>
              <a:t>0</a:t>
            </a:r>
            <a:r>
              <a:rPr lang="en-GB" dirty="0" smtClean="0"/>
              <a:t> is the average vane tip position. For a sinusoidal curve this is just the mean of the modulation extents – a and ma.</a:t>
            </a:r>
          </a:p>
          <a:p>
            <a:endParaRPr lang="en-GB" dirty="0"/>
          </a:p>
          <a:p>
            <a:r>
              <a:rPr lang="en-GB" dirty="0" smtClean="0"/>
              <a:t>The resonant frequencies of representative unit cells of a simplified RFQ were calculated using CST MWS for both the sine and TTF modulation shapes. </a:t>
            </a:r>
            <a:endParaRPr lang="en-GB" dirty="0"/>
          </a:p>
        </p:txBody>
      </p:sp>
      <p:pic>
        <p:nvPicPr>
          <p:cNvPr id="4098" name="Picture 2" descr="C:\Documents and Settings\apl28\My Documents\CST\FETS RFQ\modulation shape\view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3573016"/>
            <a:ext cx="3791216" cy="23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pl28\My Documents\CST\FETS RFQ\modulation shape\view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574724"/>
            <a:ext cx="3790800" cy="23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7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413882"/>
            <a:ext cx="7740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anticipated, for fixed values of a and m and a circular transverse section the TTF gives an even larger frequency shift than the sine function due to the lower capacitance.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692696"/>
            <a:ext cx="63960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0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782" y="81348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However the TTF shapes no longer results in a constant r</a:t>
            </a:r>
            <a:r>
              <a:rPr lang="en-GB" baseline="-25000" dirty="0" smtClean="0"/>
              <a:t>0</a:t>
            </a:r>
            <a:r>
              <a:rPr lang="en-GB" dirty="0" smtClean="0"/>
              <a:t> design if the same values of a and m are used.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90" y="404664"/>
            <a:ext cx="3298174" cy="226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780928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happens if the TTF shape is used </a:t>
            </a:r>
            <a:r>
              <a:rPr lang="en-GB" dirty="0"/>
              <a:t>and </a:t>
            </a:r>
            <a:r>
              <a:rPr lang="en-GB" dirty="0" smtClean="0"/>
              <a:t>r</a:t>
            </a:r>
            <a:r>
              <a:rPr lang="en-GB" baseline="-25000" dirty="0" smtClean="0"/>
              <a:t>0</a:t>
            </a:r>
            <a:r>
              <a:rPr lang="en-GB" dirty="0" smtClean="0"/>
              <a:t> </a:t>
            </a:r>
            <a:r>
              <a:rPr lang="en-GB" dirty="0" smtClean="0"/>
              <a:t>kept constant?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177877"/>
            <a:ext cx="63960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7616" y="4221088"/>
            <a:ext cx="177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frequency is flat!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54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40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Sensitivity of vane tip position.</a:t>
            </a:r>
          </a:p>
          <a:p>
            <a:endParaRPr lang="en-GB" dirty="0"/>
          </a:p>
          <a:p>
            <a:r>
              <a:rPr lang="en-GB" dirty="0" smtClean="0"/>
              <a:t>The amount that the vane tip has to be shifted to make the TTF shape constant r</a:t>
            </a:r>
            <a:r>
              <a:rPr lang="en-GB" baseline="-25000" dirty="0" smtClean="0"/>
              <a:t>0</a:t>
            </a:r>
            <a:r>
              <a:rPr lang="en-GB" dirty="0" smtClean="0"/>
              <a:t> and the corresponding frequency change is very linear: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27622"/>
            <a:ext cx="45847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133962"/>
            <a:ext cx="774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also shows that the vane tip alignment has a far greater impact on field flatness than it does on the beam dynamics.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822767"/>
      </p:ext>
    </p:extLst>
  </p:cSld>
  <p:clrMapOvr>
    <a:masterClrMapping/>
  </p:clrMapOvr>
</p:sld>
</file>

<file path=ppt/theme/theme1.xml><?xml version="1.0" encoding="utf-8"?>
<a:theme xmlns:a="http://schemas.openxmlformats.org/drawingml/2006/main" name="STFC Large Top Banner">
  <a:themeElements>
    <a:clrScheme name="STFC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AL Small Bottom Banner">
  <a:themeElements>
    <a:clrScheme name="RAL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RAL Large Top Banner">
  <a:themeElements>
    <a:clrScheme name="RAL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RAL Small Top Banner">
  <a:themeElements>
    <a:clrScheme name="RAL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RAL Large Bottom Banner">
  <a:themeElements>
    <a:clrScheme name="RAL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ASTeC Large Top Banner">
  <a:themeElements>
    <a:clrScheme name="ASTeC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ASTeC Small Top Banner">
  <a:themeElements>
    <a:clrScheme name="ASTeC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ASTeC Small Bottom Banner">
  <a:themeElements>
    <a:clrScheme name="ASTeC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ASTeC Large Bottom Banner">
  <a:themeElements>
    <a:clrScheme name="ASTeC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CLF Large Top Banner">
  <a:themeElements>
    <a:clrScheme name="CLF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CLF Small Top Banner">
  <a:themeElements>
    <a:clrScheme name="CLF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FC Large Top Banner - Top Text">
  <a:themeElements>
    <a:clrScheme name="STFC Large Top Banner - Top 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Top Banner - Top Tex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Top Banner - Top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CLF Small Bottom Banner">
  <a:themeElements>
    <a:clrScheme name="CLF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CLF Large Bottom Banner">
  <a:themeElements>
    <a:clrScheme name="CLF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e-Science Large Top Banner">
  <a:themeElements>
    <a:clrScheme name="e-Science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e-Science Small Top Banner">
  <a:themeElements>
    <a:clrScheme name="e-Science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e-Science Small Bottom Banner">
  <a:themeElements>
    <a:clrScheme name="e-Science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e-Science Large Bottom Banner">
  <a:themeElements>
    <a:clrScheme name="e-Science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SRS Large Top Banner">
  <a:themeElements>
    <a:clrScheme name="SR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SRS Small Top Banner">
  <a:themeElements>
    <a:clrScheme name="SR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SRS Small Bottom Banner">
  <a:themeElements>
    <a:clrScheme name="SR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SRS Large Bottom Banner">
  <a:themeElements>
    <a:clrScheme name="SR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FC Small Top Banner">
  <a:themeElements>
    <a:clrScheme name="STFC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FC Small Bottom Banner">
  <a:themeElements>
    <a:clrScheme name="STFC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FC Large Bottom Banner">
  <a:themeElements>
    <a:clrScheme name="STFC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SIS Small Top Banner">
  <a:themeElements>
    <a:clrScheme name="ISI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ISIS Large Bottom Banner">
  <a:themeElements>
    <a:clrScheme name="ISI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5328</TotalTime>
  <Words>500</Words>
  <Application>Microsoft Office PowerPoint</Application>
  <PresentationFormat>On-screen Show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41" baseType="lpstr">
      <vt:lpstr>STFC Large Top Banner</vt:lpstr>
      <vt:lpstr>STFC Large Top Banner - Top Text</vt:lpstr>
      <vt:lpstr>STFC Small Top Banner</vt:lpstr>
      <vt:lpstr>STFC Small Bottom Banner</vt:lpstr>
      <vt:lpstr>STFC Large Bottom Banner</vt:lpstr>
      <vt:lpstr>ISIS Small Bottom Banner</vt:lpstr>
      <vt:lpstr>ISIS Large Top Banner</vt:lpstr>
      <vt:lpstr>ISIS Small Top Banner</vt:lpstr>
      <vt:lpstr>ISIS Large Bottom Banner</vt:lpstr>
      <vt:lpstr>RAL Small Bottom Banner</vt:lpstr>
      <vt:lpstr>RAL Large Top Banner</vt:lpstr>
      <vt:lpstr>RAL Small Top Banner</vt:lpstr>
      <vt:lpstr>RAL Large Bottom Banner</vt:lpstr>
      <vt:lpstr>ASTeC Large Top Banner</vt:lpstr>
      <vt:lpstr>ASTeC Small Top Banner</vt:lpstr>
      <vt:lpstr>ASTeC Small Bottom Banner</vt:lpstr>
      <vt:lpstr>ASTeC Large Bottom Banner</vt:lpstr>
      <vt:lpstr>CLF Large Top Banner</vt:lpstr>
      <vt:lpstr>CLF Small Top Banner</vt:lpstr>
      <vt:lpstr>CLF Small Bottom Banner</vt:lpstr>
      <vt:lpstr>CLF Large Bottom Banner</vt:lpstr>
      <vt:lpstr>e-Science Large Top Banner</vt:lpstr>
      <vt:lpstr>e-Science Small Top Banner</vt:lpstr>
      <vt:lpstr>e-Science Small Bottom Banner</vt:lpstr>
      <vt:lpstr>e-Science Large Bottom Banner</vt:lpstr>
      <vt:lpstr>SRS Large Top Banner</vt:lpstr>
      <vt:lpstr>SRS Small Top Banner</vt:lpstr>
      <vt:lpstr>SRS Small Bottom Banner</vt:lpstr>
      <vt:lpstr>SRS Large Bottom Banner</vt:lpstr>
      <vt:lpstr>1_ISIS Small Bottom Banner</vt:lpstr>
      <vt:lpstr>Microsoft Equation 3.0</vt:lpstr>
      <vt:lpstr>Effect of vane modulation shape on RFQ frequency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CCLRC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gmlh78</dc:creator>
  <cp:lastModifiedBy>Alan Letchford</cp:lastModifiedBy>
  <cp:revision>384</cp:revision>
  <dcterms:created xsi:type="dcterms:W3CDTF">2007-04-16T13:36:05Z</dcterms:created>
  <dcterms:modified xsi:type="dcterms:W3CDTF">2013-07-30T15:32:24Z</dcterms:modified>
</cp:coreProperties>
</file>