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8" r:id="rId4"/>
    <p:sldId id="264" r:id="rId5"/>
    <p:sldId id="265" r:id="rId6"/>
    <p:sldId id="269" r:id="rId7"/>
    <p:sldId id="270" r:id="rId8"/>
    <p:sldId id="258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A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66056-7050-472F-AA23-E80F6F4884BE}" type="datetimeFigureOut">
              <a:rPr lang="en-GB" smtClean="0"/>
              <a:pPr/>
              <a:t>28/08/2013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DC534-639E-4B69-AB47-7FE8C20A5A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7C90-BD5C-40BF-840C-4A79B7ED3E20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C6B-FB01-4633-AFBA-D9ACB9602850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BB70-4CCF-4584-BBFA-B106F8151C13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3F40-36E6-4E8C-814F-A1635D102E66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14DBE-48BE-4238-9808-2FD33789AF17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D7CD-CB27-4600-9388-BA07D3F59E5F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210A-44D0-495A-8DEB-E2E16749294D}" type="datetime1">
              <a:rPr lang="en-GB" smtClean="0"/>
              <a:pPr/>
              <a:t>28/08/2013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68BA-C779-427B-A810-1437DA165F15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A23A8-0551-4A59-BA3A-8C13D220749F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340AA-89E5-4D21-81C4-0E9A6537DE6B}" type="datetime1">
              <a:rPr lang="en-GB" smtClean="0"/>
              <a:pPr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mplate RHUL pp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" y="395654"/>
            <a:ext cx="9144000" cy="64623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G </a:t>
            </a:r>
            <a:r>
              <a:rPr lang="en-GB" dirty="0" err="1" smtClean="0"/>
              <a:t>Boorman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JAI at Department of Physics, RHUL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1C42-6C53-411F-B704-6E7F4C8B4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BPM Processing - Update</a:t>
            </a:r>
            <a:br>
              <a:rPr lang="en-GB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3600" dirty="0" smtClean="0"/>
              <a:t> FETS Meeting 28-08-2013</a:t>
            </a:r>
            <a:endParaRPr lang="en-GB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838944"/>
          </a:xfrm>
        </p:spPr>
        <p:txBody>
          <a:bodyPr/>
          <a:lstStyle/>
          <a:p>
            <a:r>
              <a:rPr lang="en-GB" dirty="0" smtClean="0"/>
              <a:t>Gary </a:t>
            </a:r>
            <a:r>
              <a:rPr lang="en-GB" dirty="0" err="1" smtClean="0"/>
              <a:t>Boorman</a:t>
            </a:r>
            <a:r>
              <a:rPr lang="en-GB" dirty="0" smtClean="0"/>
              <a:t>  RHUL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BPMs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Between three and six BPMs </a:t>
            </a:r>
            <a:r>
              <a:rPr lang="en-GB" sz="2400" dirty="0" smtClean="0"/>
              <a:t>to be installed</a:t>
            </a:r>
            <a:endParaRPr lang="en-GB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Obtain beam position with 0.1mm resolution</a:t>
            </a:r>
          </a:p>
          <a:p>
            <a:r>
              <a:rPr lang="en-GB" sz="2400" dirty="0" smtClean="0"/>
              <a:t>   and 0.1mm accuracy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Post-chopper fast BPM direct to fast scope (no processing)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Aim is to produce a BPM system that has the best</a:t>
            </a:r>
          </a:p>
          <a:p>
            <a:r>
              <a:rPr lang="en-GB" sz="2400" dirty="0" smtClean="0"/>
              <a:t>   performance for the least cost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LINAC4 front-end electronics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15616" y="1922056"/>
            <a:ext cx="70126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LINAC4 BPM front-end electronics will do the job</a:t>
            </a:r>
          </a:p>
          <a:p>
            <a:r>
              <a:rPr lang="en-GB" sz="2400" dirty="0" smtClean="0"/>
              <a:t>   (subject to IF and gain tweaks)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Design is already developed and debugged; v2 of card</a:t>
            </a:r>
          </a:p>
          <a:p>
            <a:r>
              <a:rPr lang="en-GB" sz="2400" dirty="0" smtClean="0"/>
              <a:t>  is being produced (ground loop in v1)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CERN (via Rhodri) have offered to produce extra PCBs</a:t>
            </a:r>
          </a:p>
          <a:p>
            <a:r>
              <a:rPr lang="en-GB" sz="2400" dirty="0" smtClean="0"/>
              <a:t>   which we can use, but populate 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I/Q in FPGA &amp; RT Processor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JAI at Department of Physics, RHUL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5707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Obtain I in electronics; sample in one channel; get Q in FPGA code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Sample at four times IF – sample N (I) is equivalent to</a:t>
            </a:r>
          </a:p>
          <a:p>
            <a:r>
              <a:rPr lang="en-GB" sz="2400" dirty="0" smtClean="0"/>
              <a:t>   sample N-1 as Q…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Code was developed for FPGA over the summer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Testing using signal generator will start next week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7544" y="4355812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IF (10.125MHz)</a:t>
            </a:r>
            <a:endParaRPr lang="en-GB" dirty="0"/>
          </a:p>
        </p:txBody>
      </p:sp>
      <p:grpSp>
        <p:nvGrpSpPr>
          <p:cNvPr id="60" name="Group 59"/>
          <p:cNvGrpSpPr/>
          <p:nvPr/>
        </p:nvGrpSpPr>
        <p:grpSpPr>
          <a:xfrm>
            <a:off x="539552" y="3284984"/>
            <a:ext cx="7721963" cy="2952328"/>
            <a:chOff x="323528" y="2924944"/>
            <a:chExt cx="7721963" cy="2952328"/>
          </a:xfrm>
        </p:grpSpPr>
        <p:sp>
          <p:nvSpPr>
            <p:cNvPr id="40" name="Rectangle 39"/>
            <p:cNvSpPr/>
            <p:nvPr/>
          </p:nvSpPr>
          <p:spPr>
            <a:xfrm>
              <a:off x="1907704" y="3645024"/>
              <a:ext cx="1368152" cy="1944216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6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75856" y="3645024"/>
              <a:ext cx="3960440" cy="194421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690797" y="3933056"/>
              <a:ext cx="1224136" cy="1152128"/>
              <a:chOff x="2267744" y="3212976"/>
              <a:chExt cx="1224136" cy="115212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67744" y="3212976"/>
                <a:ext cx="1224136" cy="11521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555776" y="3573016"/>
                <a:ext cx="6880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FPGA</a:t>
                </a:r>
                <a:endParaRPr lang="en-GB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5635013" y="3933056"/>
              <a:ext cx="1099468" cy="1152128"/>
              <a:chOff x="4860032" y="3212976"/>
              <a:chExt cx="1099468" cy="115212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860032" y="3212976"/>
                <a:ext cx="1080120" cy="11521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860032" y="3429000"/>
                <a:ext cx="109946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dirty="0" smtClean="0"/>
                  <a:t>RT</a:t>
                </a:r>
              </a:p>
              <a:p>
                <a:pPr algn="ctr"/>
                <a:r>
                  <a:rPr lang="en-GB" dirty="0" smtClean="0"/>
                  <a:t>processor</a:t>
                </a:r>
                <a:endParaRPr lang="en-GB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23728" y="3933056"/>
              <a:ext cx="792088" cy="1152128"/>
              <a:chOff x="1835696" y="3140968"/>
              <a:chExt cx="792088" cy="115212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835696" y="3140968"/>
                <a:ext cx="792088" cy="11521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979712" y="3789040"/>
                <a:ext cx="546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Dig.</a:t>
                </a:r>
                <a:endParaRPr lang="en-GB" dirty="0"/>
              </a:p>
            </p:txBody>
          </p:sp>
        </p:grpSp>
        <p:sp>
          <p:nvSpPr>
            <p:cNvPr id="16" name="Pentagon 15"/>
            <p:cNvSpPr/>
            <p:nvPr/>
          </p:nvSpPr>
          <p:spPr>
            <a:xfrm rot="10800000">
              <a:off x="2195736" y="4162064"/>
              <a:ext cx="666588" cy="347055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11760" y="4139788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x4</a:t>
              </a:r>
              <a:endParaRPr lang="en-GB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1475656" y="4293096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619672" y="4365104"/>
              <a:ext cx="5760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ight Arrow 28"/>
            <p:cNvSpPr/>
            <p:nvPr/>
          </p:nvSpPr>
          <p:spPr>
            <a:xfrm>
              <a:off x="4914933" y="4293096"/>
              <a:ext cx="720080" cy="3600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14933" y="4005064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DMA</a:t>
              </a:r>
              <a:endParaRPr lang="en-GB" dirty="0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6715133" y="4293096"/>
              <a:ext cx="809195" cy="3600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44008" y="5157192"/>
              <a:ext cx="11410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PXI-7954R</a:t>
              </a:r>
              <a:endParaRPr lang="en-GB" i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23728" y="5157192"/>
              <a:ext cx="930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NI-5752</a:t>
              </a:r>
              <a:endParaRPr lang="en-GB" i="1" dirty="0"/>
            </a:p>
          </p:txBody>
        </p:sp>
        <p:sp>
          <p:nvSpPr>
            <p:cNvPr id="42" name="Left-Right Arrow 41"/>
            <p:cNvSpPr/>
            <p:nvPr/>
          </p:nvSpPr>
          <p:spPr>
            <a:xfrm>
              <a:off x="2915816" y="4365104"/>
              <a:ext cx="792088" cy="288032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1475656" y="3284984"/>
              <a:ext cx="144016" cy="1440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hape 45"/>
            <p:cNvCxnSpPr>
              <a:stCxn id="44" idx="6"/>
              <a:endCxn id="17" idx="0"/>
            </p:cNvCxnSpPr>
            <p:nvPr/>
          </p:nvCxnSpPr>
          <p:spPr>
            <a:xfrm>
              <a:off x="1619672" y="3356992"/>
              <a:ext cx="992624" cy="782796"/>
            </a:xfrm>
            <a:prstGeom prst="bent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23528" y="2996952"/>
              <a:ext cx="2438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Sample clock (40.5MHz)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164288" y="2924944"/>
              <a:ext cx="8812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PXI-bus</a:t>
              </a:r>
              <a:endParaRPr lang="en-GB" dirty="0"/>
            </a:p>
          </p:txBody>
        </p:sp>
        <p:sp>
          <p:nvSpPr>
            <p:cNvPr id="59" name="Up-Down Arrow 58"/>
            <p:cNvSpPr/>
            <p:nvPr/>
          </p:nvSpPr>
          <p:spPr>
            <a:xfrm>
              <a:off x="7524328" y="3284984"/>
              <a:ext cx="216024" cy="2592288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Mean of I, Q, -I, -Q Signals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grpSp>
        <p:nvGrpSpPr>
          <p:cNvPr id="56" name="Group 55"/>
          <p:cNvGrpSpPr/>
          <p:nvPr/>
        </p:nvGrpSpPr>
        <p:grpSpPr>
          <a:xfrm>
            <a:off x="467544" y="1710100"/>
            <a:ext cx="8208912" cy="1584176"/>
            <a:chOff x="395536" y="1844824"/>
            <a:chExt cx="8208912" cy="1584176"/>
          </a:xfrm>
        </p:grpSpPr>
        <p:grpSp>
          <p:nvGrpSpPr>
            <p:cNvPr id="30" name="Group 29"/>
            <p:cNvGrpSpPr/>
            <p:nvPr/>
          </p:nvGrpSpPr>
          <p:grpSpPr>
            <a:xfrm>
              <a:off x="395536" y="1844824"/>
              <a:ext cx="2338841" cy="1584176"/>
              <a:chOff x="1665027" y="2852936"/>
              <a:chExt cx="2338841" cy="158417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665027" y="2852936"/>
                <a:ext cx="2338841" cy="1584176"/>
                <a:chOff x="1665027" y="2852936"/>
                <a:chExt cx="2338841" cy="1584176"/>
              </a:xfrm>
            </p:grpSpPr>
            <p:sp>
              <p:nvSpPr>
                <p:cNvPr id="8" name="Freeform 7"/>
                <p:cNvSpPr/>
                <p:nvPr/>
              </p:nvSpPr>
              <p:spPr>
                <a:xfrm>
                  <a:off x="1665027" y="2852936"/>
                  <a:ext cx="1160060" cy="77736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Freeform 8"/>
                <p:cNvSpPr/>
                <p:nvPr/>
              </p:nvSpPr>
              <p:spPr>
                <a:xfrm rot="10800000">
                  <a:off x="2843808" y="3645024"/>
                  <a:ext cx="1160060" cy="79208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1" name="Oval 10"/>
              <p:cNvSpPr/>
              <p:nvPr/>
            </p:nvSpPr>
            <p:spPr>
              <a:xfrm>
                <a:off x="1763688" y="328498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339752" y="285293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15816" y="386104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491880" y="429309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737215" y="1844824"/>
              <a:ext cx="2338841" cy="1584176"/>
              <a:chOff x="1665027" y="2852936"/>
              <a:chExt cx="2338841" cy="1584176"/>
            </a:xfrm>
          </p:grpSpPr>
          <p:grpSp>
            <p:nvGrpSpPr>
              <p:cNvPr id="32" name="Group 9"/>
              <p:cNvGrpSpPr/>
              <p:nvPr/>
            </p:nvGrpSpPr>
            <p:grpSpPr>
              <a:xfrm>
                <a:off x="1665027" y="2852936"/>
                <a:ext cx="2338841" cy="1584176"/>
                <a:chOff x="1665027" y="2852936"/>
                <a:chExt cx="2338841" cy="1584176"/>
              </a:xfrm>
            </p:grpSpPr>
            <p:sp>
              <p:nvSpPr>
                <p:cNvPr id="37" name="Freeform 36"/>
                <p:cNvSpPr/>
                <p:nvPr/>
              </p:nvSpPr>
              <p:spPr>
                <a:xfrm>
                  <a:off x="1665027" y="2852936"/>
                  <a:ext cx="1160060" cy="77736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Freeform 37"/>
                <p:cNvSpPr/>
                <p:nvPr/>
              </p:nvSpPr>
              <p:spPr>
                <a:xfrm rot="10800000">
                  <a:off x="2843808" y="3645024"/>
                  <a:ext cx="1160060" cy="79208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3" name="Oval 32"/>
              <p:cNvSpPr/>
              <p:nvPr/>
            </p:nvSpPr>
            <p:spPr>
              <a:xfrm>
                <a:off x="1763688" y="328498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339752" y="285293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915816" y="386104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491880" y="429309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6265607" y="1844824"/>
              <a:ext cx="2338841" cy="1584176"/>
              <a:chOff x="1665027" y="2852936"/>
              <a:chExt cx="2338841" cy="1584176"/>
            </a:xfrm>
          </p:grpSpPr>
          <p:grpSp>
            <p:nvGrpSpPr>
              <p:cNvPr id="40" name="Group 9"/>
              <p:cNvGrpSpPr/>
              <p:nvPr/>
            </p:nvGrpSpPr>
            <p:grpSpPr>
              <a:xfrm>
                <a:off x="1665027" y="2852936"/>
                <a:ext cx="2338841" cy="1584176"/>
                <a:chOff x="1665027" y="2852936"/>
                <a:chExt cx="2338841" cy="1584176"/>
              </a:xfrm>
            </p:grpSpPr>
            <p:sp>
              <p:nvSpPr>
                <p:cNvPr id="45" name="Freeform 44"/>
                <p:cNvSpPr/>
                <p:nvPr/>
              </p:nvSpPr>
              <p:spPr>
                <a:xfrm>
                  <a:off x="1665027" y="2852936"/>
                  <a:ext cx="1160060" cy="77736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0800000">
                  <a:off x="2843808" y="3645024"/>
                  <a:ext cx="1160060" cy="792088"/>
                </a:xfrm>
                <a:custGeom>
                  <a:avLst/>
                  <a:gdLst>
                    <a:gd name="connsiteX0" fmla="*/ 0 w 1160060"/>
                    <a:gd name="connsiteY0" fmla="*/ 1162333 h 1162333"/>
                    <a:gd name="connsiteX1" fmla="*/ 614149 w 1160060"/>
                    <a:gd name="connsiteY1" fmla="*/ 2274 h 1162333"/>
                    <a:gd name="connsiteX2" fmla="*/ 1160060 w 1160060"/>
                    <a:gd name="connsiteY2" fmla="*/ 1148686 h 1162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160060" h="1162333">
                      <a:moveTo>
                        <a:pt x="0" y="1162333"/>
                      </a:moveTo>
                      <a:cubicBezTo>
                        <a:pt x="210403" y="583441"/>
                        <a:pt x="420806" y="4549"/>
                        <a:pt x="614149" y="2274"/>
                      </a:cubicBezTo>
                      <a:cubicBezTo>
                        <a:pt x="807492" y="0"/>
                        <a:pt x="983776" y="574343"/>
                        <a:pt x="1160060" y="1148686"/>
                      </a:cubicBezTo>
                    </a:path>
                  </a:pathLst>
                </a:custGeom>
                <a:ln w="254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1" name="Oval 40"/>
              <p:cNvSpPr/>
              <p:nvPr/>
            </p:nvSpPr>
            <p:spPr>
              <a:xfrm>
                <a:off x="1763688" y="328498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339752" y="285293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915816" y="3861048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491880" y="429309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50" name="Straight Connector 49"/>
            <p:cNvCxnSpPr/>
            <p:nvPr/>
          </p:nvCxnSpPr>
          <p:spPr>
            <a:xfrm>
              <a:off x="5148064" y="2636912"/>
              <a:ext cx="1440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364088" y="2636912"/>
              <a:ext cx="1440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580112" y="2636912"/>
              <a:ext cx="1440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796136" y="2636912"/>
              <a:ext cx="1440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012160" y="2636912"/>
              <a:ext cx="144016" cy="0"/>
            </a:xfrm>
            <a:prstGeom prst="lin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691680" y="4878452"/>
            <a:ext cx="936104" cy="432048"/>
            <a:chOff x="1475656" y="4077072"/>
            <a:chExt cx="936104" cy="432048"/>
          </a:xfrm>
        </p:grpSpPr>
        <p:sp>
          <p:nvSpPr>
            <p:cNvPr id="47" name="Rectangle 46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475656" y="4077072"/>
              <a:ext cx="848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Sum (I)</a:t>
              </a:r>
              <a:endParaRPr lang="en-GB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347864" y="4878452"/>
            <a:ext cx="949491" cy="432048"/>
            <a:chOff x="1475656" y="4077072"/>
            <a:chExt cx="949491" cy="432048"/>
          </a:xfrm>
        </p:grpSpPr>
        <p:sp>
          <p:nvSpPr>
            <p:cNvPr id="60" name="Rectangle 59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5656" y="4077072"/>
              <a:ext cx="949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Sum (Q)</a:t>
              </a:r>
              <a:endParaRPr lang="en-GB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004048" y="4878452"/>
            <a:ext cx="936104" cy="432048"/>
            <a:chOff x="1475656" y="4077072"/>
            <a:chExt cx="936104" cy="432048"/>
          </a:xfrm>
        </p:grpSpPr>
        <p:sp>
          <p:nvSpPr>
            <p:cNvPr id="63" name="Rectangle 62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75656" y="4077072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Sum (-I)</a:t>
              </a:r>
              <a:endParaRPr lang="en-GB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660232" y="4878452"/>
            <a:ext cx="1020023" cy="432048"/>
            <a:chOff x="1475656" y="4077072"/>
            <a:chExt cx="1020023" cy="432048"/>
          </a:xfrm>
        </p:grpSpPr>
        <p:sp>
          <p:nvSpPr>
            <p:cNvPr id="66" name="Rectangle 65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475656" y="4077072"/>
              <a:ext cx="1020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Sum (-Q)</a:t>
              </a:r>
              <a:endParaRPr lang="en-GB" dirty="0"/>
            </a:p>
          </p:txBody>
        </p:sp>
      </p:grpSp>
      <p:cxnSp>
        <p:nvCxnSpPr>
          <p:cNvPr id="69" name="Straight Arrow Connector 68"/>
          <p:cNvCxnSpPr>
            <a:stCxn id="11" idx="5"/>
            <a:endCxn id="57" idx="0"/>
          </p:cNvCxnSpPr>
          <p:nvPr/>
        </p:nvCxnSpPr>
        <p:spPr>
          <a:xfrm>
            <a:off x="689130" y="2265073"/>
            <a:ext cx="1426705" cy="26133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4"/>
            <a:endCxn id="57" idx="0"/>
          </p:cNvCxnSpPr>
          <p:nvPr/>
        </p:nvCxnSpPr>
        <p:spPr>
          <a:xfrm flipH="1">
            <a:off x="2115835" y="2286164"/>
            <a:ext cx="864057" cy="2592288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1" idx="3"/>
            <a:endCxn id="57" idx="0"/>
          </p:cNvCxnSpPr>
          <p:nvPr/>
        </p:nvCxnSpPr>
        <p:spPr>
          <a:xfrm flipH="1">
            <a:off x="2115835" y="2265073"/>
            <a:ext cx="4341532" cy="26133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2" idx="5"/>
            <a:endCxn id="61" idx="0"/>
          </p:cNvCxnSpPr>
          <p:nvPr/>
        </p:nvCxnSpPr>
        <p:spPr>
          <a:xfrm>
            <a:off x="1265194" y="1833025"/>
            <a:ext cx="2557416" cy="304542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4" idx="4"/>
            <a:endCxn id="61" idx="0"/>
          </p:cNvCxnSpPr>
          <p:nvPr/>
        </p:nvCxnSpPr>
        <p:spPr>
          <a:xfrm>
            <a:off x="3555956" y="1854116"/>
            <a:ext cx="266654" cy="302433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42" idx="3"/>
            <a:endCxn id="61" idx="0"/>
          </p:cNvCxnSpPr>
          <p:nvPr/>
        </p:nvCxnSpPr>
        <p:spPr>
          <a:xfrm flipH="1">
            <a:off x="3822610" y="1833025"/>
            <a:ext cx="3210821" cy="304542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3" idx="5"/>
            <a:endCxn id="64" idx="0"/>
          </p:cNvCxnSpPr>
          <p:nvPr/>
        </p:nvCxnSpPr>
        <p:spPr>
          <a:xfrm>
            <a:off x="1841258" y="2841137"/>
            <a:ext cx="3622211" cy="2037315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5" idx="5"/>
            <a:endCxn id="64" idx="0"/>
          </p:cNvCxnSpPr>
          <p:nvPr/>
        </p:nvCxnSpPr>
        <p:spPr>
          <a:xfrm>
            <a:off x="4182937" y="2841137"/>
            <a:ext cx="1280532" cy="2037315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43" idx="3"/>
            <a:endCxn id="64" idx="0"/>
          </p:cNvCxnSpPr>
          <p:nvPr/>
        </p:nvCxnSpPr>
        <p:spPr>
          <a:xfrm flipH="1">
            <a:off x="5463469" y="2841137"/>
            <a:ext cx="2146026" cy="2037315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14" idx="5"/>
            <a:endCxn id="67" idx="0"/>
          </p:cNvCxnSpPr>
          <p:nvPr/>
        </p:nvCxnSpPr>
        <p:spPr>
          <a:xfrm>
            <a:off x="2417322" y="3273185"/>
            <a:ext cx="4752922" cy="1605267"/>
          </a:xfrm>
          <a:prstGeom prst="straightConnector1">
            <a:avLst/>
          </a:prstGeom>
          <a:ln w="19050">
            <a:solidFill>
              <a:srgbClr val="A61A6D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6" idx="5"/>
            <a:endCxn id="67" idx="0"/>
          </p:cNvCxnSpPr>
          <p:nvPr/>
        </p:nvCxnSpPr>
        <p:spPr>
          <a:xfrm>
            <a:off x="4759001" y="3273185"/>
            <a:ext cx="2411243" cy="1605267"/>
          </a:xfrm>
          <a:prstGeom prst="straightConnector1">
            <a:avLst/>
          </a:prstGeom>
          <a:ln w="19050">
            <a:solidFill>
              <a:srgbClr val="A61A6D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44" idx="3"/>
            <a:endCxn id="67" idx="0"/>
          </p:cNvCxnSpPr>
          <p:nvPr/>
        </p:nvCxnSpPr>
        <p:spPr>
          <a:xfrm flipH="1">
            <a:off x="7170244" y="3273185"/>
            <a:ext cx="1015315" cy="1605267"/>
          </a:xfrm>
          <a:prstGeom prst="straightConnector1">
            <a:avLst/>
          </a:prstGeom>
          <a:ln w="19050">
            <a:solidFill>
              <a:srgbClr val="A61A6D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1691680" y="5526524"/>
            <a:ext cx="936104" cy="432048"/>
            <a:chOff x="1475656" y="4077072"/>
            <a:chExt cx="936104" cy="432048"/>
          </a:xfrm>
        </p:grpSpPr>
        <p:sp>
          <p:nvSpPr>
            <p:cNvPr id="113" name="Rectangle 112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691680" y="407707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/ N</a:t>
              </a:r>
              <a:endParaRPr lang="en-GB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347864" y="5526524"/>
            <a:ext cx="936104" cy="432048"/>
            <a:chOff x="1475656" y="4077072"/>
            <a:chExt cx="936104" cy="432048"/>
          </a:xfrm>
        </p:grpSpPr>
        <p:sp>
          <p:nvSpPr>
            <p:cNvPr id="116" name="Rectangle 115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691680" y="407707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/ N</a:t>
              </a:r>
              <a:endParaRPr lang="en-GB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004048" y="5526524"/>
            <a:ext cx="936104" cy="432048"/>
            <a:chOff x="1475656" y="4077072"/>
            <a:chExt cx="936104" cy="432048"/>
          </a:xfrm>
        </p:grpSpPr>
        <p:sp>
          <p:nvSpPr>
            <p:cNvPr id="119" name="Rectangle 118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691680" y="407707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/ N</a:t>
              </a:r>
              <a:endParaRPr lang="en-GB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660232" y="5526524"/>
            <a:ext cx="936104" cy="432048"/>
            <a:chOff x="1475656" y="4077072"/>
            <a:chExt cx="936104" cy="432048"/>
          </a:xfrm>
        </p:grpSpPr>
        <p:sp>
          <p:nvSpPr>
            <p:cNvPr id="122" name="Rectangle 121"/>
            <p:cNvSpPr/>
            <p:nvPr/>
          </p:nvSpPr>
          <p:spPr>
            <a:xfrm>
              <a:off x="1475656" y="4077072"/>
              <a:ext cx="936104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691680" y="407707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/ N</a:t>
              </a:r>
              <a:endParaRPr lang="en-GB" dirty="0"/>
            </a:p>
          </p:txBody>
        </p:sp>
      </p:grpSp>
      <p:cxnSp>
        <p:nvCxnSpPr>
          <p:cNvPr id="124" name="Straight Arrow Connector 123"/>
          <p:cNvCxnSpPr>
            <a:stCxn id="66" idx="2"/>
            <a:endCxn id="123" idx="0"/>
          </p:cNvCxnSpPr>
          <p:nvPr/>
        </p:nvCxnSpPr>
        <p:spPr>
          <a:xfrm flipH="1">
            <a:off x="7114462" y="5310500"/>
            <a:ext cx="13822" cy="216024"/>
          </a:xfrm>
          <a:prstGeom prst="straightConnector1">
            <a:avLst/>
          </a:prstGeom>
          <a:ln w="19050">
            <a:solidFill>
              <a:srgbClr val="A61A6D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63" idx="2"/>
            <a:endCxn id="120" idx="0"/>
          </p:cNvCxnSpPr>
          <p:nvPr/>
        </p:nvCxnSpPr>
        <p:spPr>
          <a:xfrm flipH="1">
            <a:off x="5458278" y="5310500"/>
            <a:ext cx="13822" cy="216024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60" idx="2"/>
            <a:endCxn id="117" idx="0"/>
          </p:cNvCxnSpPr>
          <p:nvPr/>
        </p:nvCxnSpPr>
        <p:spPr>
          <a:xfrm flipH="1">
            <a:off x="3802094" y="5310500"/>
            <a:ext cx="13822" cy="21602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47" idx="2"/>
            <a:endCxn id="114" idx="0"/>
          </p:cNvCxnSpPr>
          <p:nvPr/>
        </p:nvCxnSpPr>
        <p:spPr>
          <a:xfrm flipH="1">
            <a:off x="2145910" y="5310500"/>
            <a:ext cx="13822" cy="216024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ight Brace 135"/>
          <p:cNvSpPr/>
          <p:nvPr/>
        </p:nvSpPr>
        <p:spPr>
          <a:xfrm rot="16200000">
            <a:off x="4499992" y="-2538372"/>
            <a:ext cx="288032" cy="820891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TextBox 136"/>
          <p:cNvSpPr txBox="1"/>
          <p:nvPr/>
        </p:nvSpPr>
        <p:spPr>
          <a:xfrm>
            <a:off x="4023784" y="1124744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4N samples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Outline of FPGA Processing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pic>
        <p:nvPicPr>
          <p:cNvPr id="7" name="Picture 6" descr="FPGA Processing schemat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2385" y="692696"/>
            <a:ext cx="5159229" cy="5544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One BPM Electrode Processing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pic>
        <p:nvPicPr>
          <p:cNvPr id="5" name="Picture 4" descr="BPM single electrode process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4048" y="620688"/>
            <a:ext cx="4035903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6950"/>
          </a:xfrm>
        </p:spPr>
        <p:txBody>
          <a:bodyPr>
            <a:normAutofit/>
          </a:bodyPr>
          <a:lstStyle/>
          <a:p>
            <a:r>
              <a:rPr lang="en-GB" dirty="0" smtClean="0"/>
              <a:t>FPGA Timing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908720"/>
            <a:ext cx="8509317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External trigger starts the acquisition of BPM signals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i="1" dirty="0" smtClean="0"/>
              <a:t>4N </a:t>
            </a:r>
            <a:r>
              <a:rPr lang="en-GB" sz="2400" dirty="0" smtClean="0"/>
              <a:t>samples into FPGA mean of I, Q, -I, -Q :1024 samples is 25.6µs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The Magnitude and Phase calculation takes 625ns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For one BPM the </a:t>
            </a:r>
            <a:r>
              <a:rPr lang="en-GB" sz="2400" dirty="0" err="1" smtClean="0"/>
              <a:t>Mag</a:t>
            </a:r>
            <a:r>
              <a:rPr lang="en-GB" sz="2400" dirty="0" smtClean="0"/>
              <a:t> /</a:t>
            </a:r>
            <a:r>
              <a:rPr lang="el-GR" sz="2400" dirty="0" smtClean="0"/>
              <a:t>φ</a:t>
            </a:r>
            <a:r>
              <a:rPr lang="en-GB" sz="2400" dirty="0" smtClean="0"/>
              <a:t> takes </a:t>
            </a:r>
            <a:r>
              <a:rPr lang="en-GB" sz="2400" dirty="0" smtClean="0"/>
              <a:t>2.5µs</a:t>
            </a:r>
            <a:endParaRPr lang="en-GB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The position calculation takes 600ns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Total processing time for one BPM: </a:t>
            </a:r>
            <a:r>
              <a:rPr lang="en-GB" sz="2400" dirty="0" smtClean="0"/>
              <a:t>3.1</a:t>
            </a:r>
            <a:r>
              <a:rPr lang="en-GB" sz="2400" dirty="0" smtClean="0"/>
              <a:t>µs </a:t>
            </a:r>
            <a:r>
              <a:rPr lang="en-GB" sz="2400" dirty="0" smtClean="0"/>
              <a:t>– so process BPMs in</a:t>
            </a:r>
          </a:p>
          <a:p>
            <a:r>
              <a:rPr lang="en-GB" sz="2400" dirty="0" smtClean="0"/>
              <a:t>   series to reduce  FPGA resource usage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The acquisition/mean and calculations are performed in parallel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This gives a BPM position every 25.6µs, with a latency </a:t>
            </a:r>
            <a:r>
              <a:rPr lang="en-GB" sz="2400" dirty="0" smtClean="0"/>
              <a:t>of 3.1µs </a:t>
            </a:r>
            <a:r>
              <a:rPr lang="en-GB" sz="2400" dirty="0" smtClean="0"/>
              <a:t>x</a:t>
            </a:r>
          </a:p>
          <a:p>
            <a:r>
              <a:rPr lang="en-GB" sz="2400" dirty="0" smtClean="0"/>
              <a:t>   BPM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Next Steps…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JAI at Department of Physics, RHUL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1196752"/>
            <a:ext cx="77876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Start testing the FPGA HW using RF source (</a:t>
            </a:r>
            <a:r>
              <a:rPr lang="en-GB" sz="2400" dirty="0" err="1" smtClean="0"/>
              <a:t>asap</a:t>
            </a:r>
            <a:r>
              <a:rPr lang="en-GB" sz="2400" dirty="0" smtClean="0"/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 Obtain PCBs from CERN, populate and test using RF source</a:t>
            </a:r>
          </a:p>
          <a:p>
            <a:r>
              <a:rPr lang="en-GB" sz="2400" dirty="0" smtClean="0"/>
              <a:t>   (autumn 2013)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Test the electronics and FPGA together (autumn 2013)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/>
              <a:t> </a:t>
            </a:r>
            <a:r>
              <a:rPr lang="en-GB" sz="2400" dirty="0" smtClean="0"/>
              <a:t>RD and GB to use test-jig at CERN, with a CERN BPM, to test</a:t>
            </a:r>
          </a:p>
          <a:p>
            <a:r>
              <a:rPr lang="en-GB" sz="2400" dirty="0" smtClean="0"/>
              <a:t>   the ‘real’ system – required for position constant (end 2013</a:t>
            </a:r>
          </a:p>
          <a:p>
            <a:r>
              <a:rPr lang="en-GB" sz="2400" dirty="0" smtClean="0"/>
              <a:t>   or early 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492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BPM Processing - Update   FETS Meeting 28-08-2013</vt:lpstr>
      <vt:lpstr>BPMs</vt:lpstr>
      <vt:lpstr>LINAC4 front-end electronics</vt:lpstr>
      <vt:lpstr>I/Q in FPGA &amp; RT Processor</vt:lpstr>
      <vt:lpstr>Mean of I, Q, -I, -Q Signals</vt:lpstr>
      <vt:lpstr>Outline of FPGA Processing</vt:lpstr>
      <vt:lpstr>One BPM Electrode Processing</vt:lpstr>
      <vt:lpstr>FPGA Timing</vt:lpstr>
      <vt:lpstr>Next Steps…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</dc:creator>
  <cp:lastModifiedBy>gary</cp:lastModifiedBy>
  <cp:revision>132</cp:revision>
  <dcterms:created xsi:type="dcterms:W3CDTF">2013-04-15T06:55:39Z</dcterms:created>
  <dcterms:modified xsi:type="dcterms:W3CDTF">2013-08-28T12:25:22Z</dcterms:modified>
</cp:coreProperties>
</file>