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1" r:id="rId6"/>
    <p:sldId id="266" r:id="rId7"/>
    <p:sldId id="259" r:id="rId8"/>
    <p:sldId id="262" r:id="rId9"/>
    <p:sldId id="260" r:id="rId10"/>
    <p:sldId id="263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5641-EA54-460C-9E5A-84FBF1DFBCD9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D271-D892-4DA9-B59D-3A0E8D0FF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9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D271-D892-4DA9-B59D-3A0E8D0FF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5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5AE3-4D5E-4D13-A4E4-351B741A020A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46B8-B5C9-4F6B-855C-EB93CF59D905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01401" y="3986164"/>
            <a:ext cx="2048400" cy="2046386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>
            <a:spLocks noChangeAspect="1"/>
          </p:cNvSpPr>
          <p:nvPr/>
        </p:nvSpPr>
        <p:spPr>
          <a:xfrm rot="12136177">
            <a:off x="-239245" y="5076364"/>
            <a:ext cx="1270120" cy="1486816"/>
          </a:xfrm>
          <a:custGeom>
            <a:avLst/>
            <a:gdLst>
              <a:gd name="connsiteX0" fmla="*/ 1070404 w 1270120"/>
              <a:gd name="connsiteY0" fmla="*/ 1411634 h 1486816"/>
              <a:gd name="connsiteX1" fmla="*/ 721784 w 1270120"/>
              <a:gd name="connsiteY1" fmla="*/ 1486487 h 1486816"/>
              <a:gd name="connsiteX2" fmla="*/ 711559 w 1270120"/>
              <a:gd name="connsiteY2" fmla="*/ 1485351 h 1486816"/>
              <a:gd name="connsiteX3" fmla="*/ 707390 w 1270120"/>
              <a:gd name="connsiteY3" fmla="*/ 1476477 h 1486816"/>
              <a:gd name="connsiteX4" fmla="*/ 107805 w 1270120"/>
              <a:gd name="connsiteY4" fmla="*/ 981877 h 1486816"/>
              <a:gd name="connsiteX5" fmla="*/ 35825 w 1270120"/>
              <a:gd name="connsiteY5" fmla="*/ 963272 h 1486816"/>
              <a:gd name="connsiteX6" fmla="*/ 19911 w 1270120"/>
              <a:gd name="connsiteY6" fmla="*/ 914047 h 1486816"/>
              <a:gd name="connsiteX7" fmla="*/ 25470 w 1270120"/>
              <a:gd name="connsiteY7" fmla="*/ 550817 h 1486816"/>
              <a:gd name="connsiteX8" fmla="*/ 744199 w 1270120"/>
              <a:gd name="connsiteY8" fmla="*/ 0 h 1486816"/>
              <a:gd name="connsiteX9" fmla="*/ 1270120 w 1270120"/>
              <a:gd name="connsiteY9" fmla="*/ 1269321 h 1486816"/>
              <a:gd name="connsiteX10" fmla="*/ 1070404 w 1270120"/>
              <a:gd name="connsiteY10" fmla="*/ 1411634 h 148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120" h="1486816">
                <a:moveTo>
                  <a:pt x="1070404" y="1411634"/>
                </a:moveTo>
                <a:cubicBezTo>
                  <a:pt x="961586" y="1464627"/>
                  <a:pt x="841748" y="1490055"/>
                  <a:pt x="721784" y="1486487"/>
                </a:cubicBezTo>
                <a:lnTo>
                  <a:pt x="711559" y="1485351"/>
                </a:lnTo>
                <a:lnTo>
                  <a:pt x="707390" y="1476477"/>
                </a:lnTo>
                <a:cubicBezTo>
                  <a:pt x="577222" y="1232428"/>
                  <a:pt x="358265" y="1059573"/>
                  <a:pt x="107805" y="981877"/>
                </a:cubicBezTo>
                <a:lnTo>
                  <a:pt x="35825" y="963272"/>
                </a:lnTo>
                <a:lnTo>
                  <a:pt x="19911" y="914047"/>
                </a:lnTo>
                <a:cubicBezTo>
                  <a:pt x="-7713" y="797221"/>
                  <a:pt x="-7267" y="672752"/>
                  <a:pt x="25470" y="550817"/>
                </a:cubicBezTo>
                <a:cubicBezTo>
                  <a:pt x="112702" y="225902"/>
                  <a:pt x="407469" y="0"/>
                  <a:pt x="744199" y="0"/>
                </a:cubicBezTo>
                <a:lnTo>
                  <a:pt x="1270120" y="1269321"/>
                </a:lnTo>
                <a:cubicBezTo>
                  <a:pt x="1210598" y="1328727"/>
                  <a:pt x="1142950" y="1376306"/>
                  <a:pt x="1070404" y="1411634"/>
                </a:cubicBezTo>
                <a:close/>
              </a:path>
            </a:pathLst>
          </a:cu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 rot="17578569">
            <a:off x="807896" y="1550309"/>
            <a:ext cx="1270120" cy="1289629"/>
          </a:xfrm>
          <a:prstGeom prst="ellipse">
            <a:avLst/>
          </a:pr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Freeform 97"/>
          <p:cNvSpPr>
            <a:spLocks noChangeAspect="1"/>
          </p:cNvSpPr>
          <p:nvPr/>
        </p:nvSpPr>
        <p:spPr>
          <a:xfrm>
            <a:off x="-3628" y="2547112"/>
            <a:ext cx="2277000" cy="2142352"/>
          </a:xfrm>
          <a:custGeom>
            <a:avLst/>
            <a:gdLst>
              <a:gd name="connsiteX0" fmla="*/ 915473 w 2277000"/>
              <a:gd name="connsiteY0" fmla="*/ 0 h 2142352"/>
              <a:gd name="connsiteX1" fmla="*/ 987092 w 2277000"/>
              <a:gd name="connsiteY1" fmla="*/ 88770 h 2142352"/>
              <a:gd name="connsiteX2" fmla="*/ 1198690 w 2277000"/>
              <a:gd name="connsiteY2" fmla="*/ 232691 h 2142352"/>
              <a:gd name="connsiteX3" fmla="*/ 1691078 w 2277000"/>
              <a:gd name="connsiteY3" fmla="*/ 239423 h 2142352"/>
              <a:gd name="connsiteX4" fmla="*/ 1793313 w 2277000"/>
              <a:gd name="connsiteY4" fmla="*/ 187175 h 2142352"/>
              <a:gd name="connsiteX5" fmla="*/ 1943541 w 2277000"/>
              <a:gd name="connsiteY5" fmla="*/ 311002 h 2142352"/>
              <a:gd name="connsiteX6" fmla="*/ 2277000 w 2277000"/>
              <a:gd name="connsiteY6" fmla="*/ 1115252 h 2142352"/>
              <a:gd name="connsiteX7" fmla="*/ 2187531 w 2277000"/>
              <a:gd name="connsiteY7" fmla="*/ 1557972 h 2142352"/>
              <a:gd name="connsiteX8" fmla="*/ 2169164 w 2277000"/>
              <a:gd name="connsiteY8" fmla="*/ 1596063 h 2142352"/>
              <a:gd name="connsiteX9" fmla="*/ 2027894 w 2277000"/>
              <a:gd name="connsiteY9" fmla="*/ 1519460 h 2142352"/>
              <a:gd name="connsiteX10" fmla="*/ 1629229 w 2277000"/>
              <a:gd name="connsiteY10" fmla="*/ 1439052 h 2142352"/>
              <a:gd name="connsiteX11" fmla="*/ 685516 w 2277000"/>
              <a:gd name="connsiteY11" fmla="*/ 2063972 h 2142352"/>
              <a:gd name="connsiteX12" fmla="*/ 656800 w 2277000"/>
              <a:gd name="connsiteY12" fmla="*/ 2142352 h 2142352"/>
              <a:gd name="connsiteX13" fmla="*/ 501954 w 2277000"/>
              <a:gd name="connsiteY13" fmla="*/ 2058386 h 2142352"/>
              <a:gd name="connsiteX14" fmla="*/ 0 w 2277000"/>
              <a:gd name="connsiteY14" fmla="*/ 1115252 h 2142352"/>
              <a:gd name="connsiteX15" fmla="*/ 909053 w 2277000"/>
              <a:gd name="connsiteY15" fmla="*/ 979 h 214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7000" h="2142352">
                <a:moveTo>
                  <a:pt x="915473" y="0"/>
                </a:moveTo>
                <a:lnTo>
                  <a:pt x="987092" y="88770"/>
                </a:lnTo>
                <a:cubicBezTo>
                  <a:pt x="1045572" y="148470"/>
                  <a:pt x="1116723" y="197938"/>
                  <a:pt x="1198690" y="232691"/>
                </a:cubicBezTo>
                <a:cubicBezTo>
                  <a:pt x="1362625" y="302196"/>
                  <a:pt x="1538786" y="299680"/>
                  <a:pt x="1691078" y="239423"/>
                </a:cubicBezTo>
                <a:lnTo>
                  <a:pt x="1793313" y="187175"/>
                </a:lnTo>
                <a:lnTo>
                  <a:pt x="1943541" y="311002"/>
                </a:lnTo>
                <a:cubicBezTo>
                  <a:pt x="2149569" y="516828"/>
                  <a:pt x="2277000" y="801173"/>
                  <a:pt x="2277000" y="1115252"/>
                </a:cubicBezTo>
                <a:cubicBezTo>
                  <a:pt x="2277000" y="1272292"/>
                  <a:pt x="2245142" y="1421898"/>
                  <a:pt x="2187531" y="1557972"/>
                </a:cubicBezTo>
                <a:lnTo>
                  <a:pt x="2169164" y="1596063"/>
                </a:lnTo>
                <a:lnTo>
                  <a:pt x="2027894" y="1519460"/>
                </a:lnTo>
                <a:cubicBezTo>
                  <a:pt x="1905360" y="1467683"/>
                  <a:pt x="1770642" y="1439052"/>
                  <a:pt x="1629229" y="1439052"/>
                </a:cubicBezTo>
                <a:cubicBezTo>
                  <a:pt x="1204992" y="1439052"/>
                  <a:pt x="840998" y="1696733"/>
                  <a:pt x="685516" y="2063972"/>
                </a:cubicBezTo>
                <a:lnTo>
                  <a:pt x="656800" y="2142352"/>
                </a:lnTo>
                <a:lnTo>
                  <a:pt x="501954" y="2058386"/>
                </a:lnTo>
                <a:cubicBezTo>
                  <a:pt x="199111" y="1853991"/>
                  <a:pt x="0" y="1507851"/>
                  <a:pt x="0" y="1115252"/>
                </a:cubicBezTo>
                <a:cubicBezTo>
                  <a:pt x="0" y="565614"/>
                  <a:pt x="390257" y="107035"/>
                  <a:pt x="909053" y="979"/>
                </a:cubicBez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>
            <a:spLocks noChangeAspect="1"/>
          </p:cNvSpPr>
          <p:nvPr/>
        </p:nvSpPr>
        <p:spPr>
          <a:xfrm>
            <a:off x="55623" y="780355"/>
            <a:ext cx="1537320" cy="1535228"/>
          </a:xfrm>
          <a:custGeom>
            <a:avLst/>
            <a:gdLst>
              <a:gd name="connsiteX0" fmla="*/ 768660 w 1537320"/>
              <a:gd name="connsiteY0" fmla="*/ 0 h 1535228"/>
              <a:gd name="connsiteX1" fmla="*/ 1537320 w 1537320"/>
              <a:gd name="connsiteY1" fmla="*/ 767904 h 1535228"/>
              <a:gd name="connsiteX2" fmla="*/ 1535744 w 1537320"/>
              <a:gd name="connsiteY2" fmla="*/ 799092 h 1535228"/>
              <a:gd name="connsiteX3" fmla="*/ 1510548 w 1537320"/>
              <a:gd name="connsiteY3" fmla="*/ 791242 h 1535228"/>
              <a:gd name="connsiteX4" fmla="*/ 793673 w 1537320"/>
              <a:gd name="connsiteY4" fmla="*/ 1163067 h 1535228"/>
              <a:gd name="connsiteX5" fmla="*/ 756461 w 1537320"/>
              <a:gd name="connsiteY5" fmla="*/ 1532953 h 1535228"/>
              <a:gd name="connsiteX6" fmla="*/ 757156 w 1537320"/>
              <a:gd name="connsiteY6" fmla="*/ 1535228 h 1535228"/>
              <a:gd name="connsiteX7" fmla="*/ 690069 w 1537320"/>
              <a:gd name="connsiteY7" fmla="*/ 1531844 h 1535228"/>
              <a:gd name="connsiteX8" fmla="*/ 0 w 1537320"/>
              <a:gd name="connsiteY8" fmla="*/ 767904 h 1535228"/>
              <a:gd name="connsiteX9" fmla="*/ 768660 w 1537320"/>
              <a:gd name="connsiteY9" fmla="*/ 0 h 153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7320" h="1535228">
                <a:moveTo>
                  <a:pt x="768660" y="0"/>
                </a:moveTo>
                <a:cubicBezTo>
                  <a:pt x="1193179" y="0"/>
                  <a:pt x="1537320" y="343802"/>
                  <a:pt x="1537320" y="767904"/>
                </a:cubicBezTo>
                <a:lnTo>
                  <a:pt x="1535744" y="799092"/>
                </a:lnTo>
                <a:lnTo>
                  <a:pt x="1510548" y="791242"/>
                </a:lnTo>
                <a:cubicBezTo>
                  <a:pt x="1216912" y="731064"/>
                  <a:pt x="913468" y="880521"/>
                  <a:pt x="793673" y="1163067"/>
                </a:cubicBezTo>
                <a:cubicBezTo>
                  <a:pt x="742333" y="1284158"/>
                  <a:pt x="732014" y="1412498"/>
                  <a:pt x="756461" y="1532953"/>
                </a:cubicBezTo>
                <a:lnTo>
                  <a:pt x="757156" y="1535228"/>
                </a:lnTo>
                <a:lnTo>
                  <a:pt x="690069" y="1531844"/>
                </a:lnTo>
                <a:cubicBezTo>
                  <a:pt x="302468" y="1492519"/>
                  <a:pt x="0" y="1165500"/>
                  <a:pt x="0" y="767904"/>
                </a:cubicBezTo>
                <a:cubicBezTo>
                  <a:pt x="0" y="343802"/>
                  <a:pt x="344141" y="0"/>
                  <a:pt x="76866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>
            <a:spLocks noChangeAspect="1"/>
          </p:cNvSpPr>
          <p:nvPr/>
        </p:nvSpPr>
        <p:spPr>
          <a:xfrm rot="17680085">
            <a:off x="305282" y="-819866"/>
            <a:ext cx="1816524" cy="2164503"/>
          </a:xfrm>
          <a:custGeom>
            <a:avLst/>
            <a:gdLst>
              <a:gd name="connsiteX0" fmla="*/ 1032129 w 1816524"/>
              <a:gd name="connsiteY0" fmla="*/ 0 h 2164503"/>
              <a:gd name="connsiteX1" fmla="*/ 1816524 w 1816524"/>
              <a:gd name="connsiteY1" fmla="*/ 1866636 h 2164503"/>
              <a:gd name="connsiteX2" fmla="*/ 484369 w 1816524"/>
              <a:gd name="connsiteY2" fmla="*/ 2030990 h 2164503"/>
              <a:gd name="connsiteX3" fmla="*/ 182510 w 1816524"/>
              <a:gd name="connsiteY3" fmla="*/ 1802802 h 2164503"/>
              <a:gd name="connsiteX4" fmla="*/ 155763 w 1816524"/>
              <a:gd name="connsiteY4" fmla="*/ 1769007 h 2164503"/>
              <a:gd name="connsiteX5" fmla="*/ 233455 w 1816524"/>
              <a:gd name="connsiteY5" fmla="*/ 1665214 h 2164503"/>
              <a:gd name="connsiteX6" fmla="*/ 275100 w 1816524"/>
              <a:gd name="connsiteY6" fmla="*/ 944695 h 2164503"/>
              <a:gd name="connsiteX7" fmla="*/ 95388 w 1816524"/>
              <a:gd name="connsiteY7" fmla="*/ 697988 h 2164503"/>
              <a:gd name="connsiteX8" fmla="*/ 0 w 1816524"/>
              <a:gd name="connsiteY8" fmla="*/ 626464 h 2164503"/>
              <a:gd name="connsiteX9" fmla="*/ 2217 w 1816524"/>
              <a:gd name="connsiteY9" fmla="*/ 620816 h 2164503"/>
              <a:gd name="connsiteX10" fmla="*/ 1032129 w 1816524"/>
              <a:gd name="connsiteY10" fmla="*/ 0 h 216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6524" h="2164503">
                <a:moveTo>
                  <a:pt x="1032129" y="0"/>
                </a:moveTo>
                <a:lnTo>
                  <a:pt x="1816524" y="1866636"/>
                </a:lnTo>
                <a:cubicBezTo>
                  <a:pt x="1457405" y="2191141"/>
                  <a:pt x="918734" y="2257599"/>
                  <a:pt x="484369" y="2030990"/>
                </a:cubicBezTo>
                <a:cubicBezTo>
                  <a:pt x="368216" y="1970393"/>
                  <a:pt x="266901" y="1892753"/>
                  <a:pt x="182510" y="1802802"/>
                </a:cubicBezTo>
                <a:lnTo>
                  <a:pt x="155763" y="1769007"/>
                </a:lnTo>
                <a:lnTo>
                  <a:pt x="233455" y="1665214"/>
                </a:lnTo>
                <a:cubicBezTo>
                  <a:pt x="361426" y="1454435"/>
                  <a:pt x="385836" y="1185806"/>
                  <a:pt x="275100" y="944695"/>
                </a:cubicBezTo>
                <a:cubicBezTo>
                  <a:pt x="230805" y="848250"/>
                  <a:pt x="169081" y="765339"/>
                  <a:pt x="95388" y="697988"/>
                </a:cubicBezTo>
                <a:lnTo>
                  <a:pt x="0" y="626464"/>
                </a:lnTo>
                <a:lnTo>
                  <a:pt x="2217" y="620816"/>
                </a:lnTo>
                <a:cubicBezTo>
                  <a:pt x="187535" y="246666"/>
                  <a:pt x="586040" y="0"/>
                  <a:pt x="1032129" y="0"/>
                </a:cubicBez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>
            <a:spLocks noChangeAspect="1"/>
          </p:cNvSpPr>
          <p:nvPr/>
        </p:nvSpPr>
        <p:spPr>
          <a:xfrm rot="6737931">
            <a:off x="188430" y="5881168"/>
            <a:ext cx="1214332" cy="1636878"/>
          </a:xfrm>
          <a:custGeom>
            <a:avLst/>
            <a:gdLst>
              <a:gd name="connsiteX0" fmla="*/ 3017 w 1214332"/>
              <a:gd name="connsiteY0" fmla="*/ 890824 h 1636878"/>
              <a:gd name="connsiteX1" fmla="*/ 2161 w 1214332"/>
              <a:gd name="connsiteY1" fmla="*/ 884227 h 1636878"/>
              <a:gd name="connsiteX2" fmla="*/ 16786 w 1214332"/>
              <a:gd name="connsiteY2" fmla="*/ 639566 h 1636878"/>
              <a:gd name="connsiteX3" fmla="*/ 687634 w 1214332"/>
              <a:gd name="connsiteY3" fmla="*/ 0 h 1636878"/>
              <a:gd name="connsiteX4" fmla="*/ 1214332 w 1214332"/>
              <a:gd name="connsiteY4" fmla="*/ 1346017 h 1636878"/>
              <a:gd name="connsiteX5" fmla="*/ 780177 w 1214332"/>
              <a:gd name="connsiteY5" fmla="*/ 1631184 h 1636878"/>
              <a:gd name="connsiteX6" fmla="*/ 673938 w 1214332"/>
              <a:gd name="connsiteY6" fmla="*/ 1636878 h 1636878"/>
              <a:gd name="connsiteX7" fmla="*/ 688283 w 1214332"/>
              <a:gd name="connsiteY7" fmla="*/ 1630926 h 1636878"/>
              <a:gd name="connsiteX8" fmla="*/ 137100 w 1214332"/>
              <a:gd name="connsiteY8" fmla="*/ 912478 h 1636878"/>
              <a:gd name="connsiteX9" fmla="*/ 45323 w 1214332"/>
              <a:gd name="connsiteY9" fmla="*/ 893960 h 163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4332" h="1636878">
                <a:moveTo>
                  <a:pt x="3017" y="890824"/>
                </a:moveTo>
                <a:lnTo>
                  <a:pt x="2161" y="884227"/>
                </a:lnTo>
                <a:cubicBezTo>
                  <a:pt x="-3223" y="803606"/>
                  <a:pt x="1377" y="721216"/>
                  <a:pt x="16786" y="639566"/>
                </a:cubicBezTo>
                <a:cubicBezTo>
                  <a:pt x="87349" y="265664"/>
                  <a:pt x="366006" y="0"/>
                  <a:pt x="687634" y="0"/>
                </a:cubicBezTo>
                <a:lnTo>
                  <a:pt x="1214332" y="1346017"/>
                </a:lnTo>
                <a:cubicBezTo>
                  <a:pt x="1100444" y="1507718"/>
                  <a:pt x="944320" y="1604619"/>
                  <a:pt x="780177" y="1631184"/>
                </a:cubicBezTo>
                <a:lnTo>
                  <a:pt x="673938" y="1636878"/>
                </a:lnTo>
                <a:lnTo>
                  <a:pt x="688283" y="1630926"/>
                </a:lnTo>
                <a:cubicBezTo>
                  <a:pt x="688111" y="1294196"/>
                  <a:pt x="462059" y="999544"/>
                  <a:pt x="137100" y="912478"/>
                </a:cubicBezTo>
                <a:cubicBezTo>
                  <a:pt x="106612" y="904309"/>
                  <a:pt x="75966" y="898159"/>
                  <a:pt x="45323" y="893960"/>
                </a:cubicBez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2287" y="10386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3566886" y="6500172"/>
            <a:ext cx="2743200" cy="365125"/>
          </a:xfrm>
        </p:spPr>
        <p:txBody>
          <a:bodyPr/>
          <a:lstStyle/>
          <a:p>
            <a:fld id="{63215AE3-4D5E-4D13-A4E4-351B741A020A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60" name="Freeform 59"/>
          <p:cNvSpPr>
            <a:spLocks/>
          </p:cNvSpPr>
          <p:nvPr/>
        </p:nvSpPr>
        <p:spPr>
          <a:xfrm rot="1302344">
            <a:off x="11233064" y="-255894"/>
            <a:ext cx="1486800" cy="1487446"/>
          </a:xfrm>
          <a:custGeom>
            <a:avLst/>
            <a:gdLst>
              <a:gd name="connsiteX0" fmla="*/ 454035 w 1486800"/>
              <a:gd name="connsiteY0" fmla="*/ 58446 h 1487446"/>
              <a:gd name="connsiteX1" fmla="*/ 743400 w 1486800"/>
              <a:gd name="connsiteY1" fmla="*/ 0 h 1487446"/>
              <a:gd name="connsiteX2" fmla="*/ 1486800 w 1486800"/>
              <a:gd name="connsiteY2" fmla="*/ 743723 h 1487446"/>
              <a:gd name="connsiteX3" fmla="*/ 743400 w 1486800"/>
              <a:gd name="connsiteY3" fmla="*/ 1487446 h 1487446"/>
              <a:gd name="connsiteX4" fmla="*/ 667711 w 1486800"/>
              <a:gd name="connsiteY4" fmla="*/ 1479812 h 1487446"/>
              <a:gd name="connsiteX5" fmla="*/ 665886 w 1486800"/>
              <a:gd name="connsiteY5" fmla="*/ 1457609 h 1487446"/>
              <a:gd name="connsiteX6" fmla="*/ 236151 w 1486800"/>
              <a:gd name="connsiteY6" fmla="*/ 1078564 h 1487446"/>
              <a:gd name="connsiteX7" fmla="*/ 146592 w 1486800"/>
              <a:gd name="connsiteY7" fmla="*/ 1086862 h 1487446"/>
              <a:gd name="connsiteX8" fmla="*/ 96083 w 1486800"/>
              <a:gd name="connsiteY8" fmla="*/ 1102632 h 1487446"/>
              <a:gd name="connsiteX9" fmla="*/ 58420 w 1486800"/>
              <a:gd name="connsiteY9" fmla="*/ 1033214 h 1487446"/>
              <a:gd name="connsiteX10" fmla="*/ 0 w 1486800"/>
              <a:gd name="connsiteY10" fmla="*/ 743723 h 1487446"/>
              <a:gd name="connsiteX11" fmla="*/ 454035 w 1486800"/>
              <a:gd name="connsiteY11" fmla="*/ 58446 h 148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6800" h="1487446">
                <a:moveTo>
                  <a:pt x="454035" y="58446"/>
                </a:moveTo>
                <a:cubicBezTo>
                  <a:pt x="542974" y="20811"/>
                  <a:pt x="640758" y="0"/>
                  <a:pt x="743400" y="0"/>
                </a:cubicBezTo>
                <a:cubicBezTo>
                  <a:pt x="1153968" y="0"/>
                  <a:pt x="1486800" y="332976"/>
                  <a:pt x="1486800" y="743723"/>
                </a:cubicBezTo>
                <a:cubicBezTo>
                  <a:pt x="1486800" y="1154470"/>
                  <a:pt x="1153968" y="1487446"/>
                  <a:pt x="743400" y="1487446"/>
                </a:cubicBezTo>
                <a:lnTo>
                  <a:pt x="667711" y="1479812"/>
                </a:lnTo>
                <a:lnTo>
                  <a:pt x="665886" y="1457609"/>
                </a:lnTo>
                <a:cubicBezTo>
                  <a:pt x="627362" y="1244058"/>
                  <a:pt x="450593" y="1081437"/>
                  <a:pt x="236151" y="1078564"/>
                </a:cubicBezTo>
                <a:cubicBezTo>
                  <a:pt x="205516" y="1078154"/>
                  <a:pt x="175564" y="1081022"/>
                  <a:pt x="146592" y="1086862"/>
                </a:cubicBezTo>
                <a:lnTo>
                  <a:pt x="96083" y="1102632"/>
                </a:lnTo>
                <a:lnTo>
                  <a:pt x="58420" y="1033214"/>
                </a:lnTo>
                <a:cubicBezTo>
                  <a:pt x="20802" y="944236"/>
                  <a:pt x="0" y="846410"/>
                  <a:pt x="0" y="743723"/>
                </a:cubicBezTo>
                <a:cubicBezTo>
                  <a:pt x="0" y="435663"/>
                  <a:pt x="187218" y="171349"/>
                  <a:pt x="454035" y="58446"/>
                </a:cubicBezTo>
                <a:close/>
              </a:path>
            </a:pathLst>
          </a:custGeom>
          <a:solidFill>
            <a:srgbClr val="6633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Freeform 62"/>
          <p:cNvSpPr>
            <a:spLocks/>
          </p:cNvSpPr>
          <p:nvPr/>
        </p:nvSpPr>
        <p:spPr>
          <a:xfrm rot="1348400">
            <a:off x="10760150" y="576084"/>
            <a:ext cx="887582" cy="928191"/>
          </a:xfrm>
          <a:custGeom>
            <a:avLst/>
            <a:gdLst>
              <a:gd name="connsiteX0" fmla="*/ 271048 w 887582"/>
              <a:gd name="connsiteY0" fmla="*/ 36736 h 928191"/>
              <a:gd name="connsiteX1" fmla="*/ 443791 w 887582"/>
              <a:gd name="connsiteY1" fmla="*/ 0 h 928191"/>
              <a:gd name="connsiteX2" fmla="*/ 887582 w 887582"/>
              <a:gd name="connsiteY2" fmla="*/ 467464 h 928191"/>
              <a:gd name="connsiteX3" fmla="*/ 880638 w 887582"/>
              <a:gd name="connsiteY3" fmla="*/ 540020 h 928191"/>
              <a:gd name="connsiteX4" fmla="*/ 878958 w 887582"/>
              <a:gd name="connsiteY4" fmla="*/ 540213 h 928191"/>
              <a:gd name="connsiteX5" fmla="*/ 416572 w 887582"/>
              <a:gd name="connsiteY5" fmla="*/ 859226 h 928191"/>
              <a:gd name="connsiteX6" fmla="*/ 380343 w 887582"/>
              <a:gd name="connsiteY6" fmla="*/ 928191 h 928191"/>
              <a:gd name="connsiteX7" fmla="*/ 354351 w 887582"/>
              <a:gd name="connsiteY7" fmla="*/ 925431 h 928191"/>
              <a:gd name="connsiteX8" fmla="*/ 0 w 887582"/>
              <a:gd name="connsiteY8" fmla="*/ 467464 h 928191"/>
              <a:gd name="connsiteX9" fmla="*/ 271048 w 887582"/>
              <a:gd name="connsiteY9" fmla="*/ 36736 h 92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582" h="928191">
                <a:moveTo>
                  <a:pt x="271048" y="36736"/>
                </a:moveTo>
                <a:cubicBezTo>
                  <a:pt x="324142" y="13081"/>
                  <a:pt x="382517" y="0"/>
                  <a:pt x="443791" y="0"/>
                </a:cubicBezTo>
                <a:cubicBezTo>
                  <a:pt x="688890" y="0"/>
                  <a:pt x="887582" y="209291"/>
                  <a:pt x="887582" y="467464"/>
                </a:cubicBezTo>
                <a:lnTo>
                  <a:pt x="880638" y="540020"/>
                </a:lnTo>
                <a:lnTo>
                  <a:pt x="878958" y="540213"/>
                </a:lnTo>
                <a:cubicBezTo>
                  <a:pt x="685932" y="582431"/>
                  <a:pt x="521318" y="699544"/>
                  <a:pt x="416572" y="859226"/>
                </a:cubicBezTo>
                <a:lnTo>
                  <a:pt x="380343" y="928191"/>
                </a:lnTo>
                <a:lnTo>
                  <a:pt x="354351" y="925431"/>
                </a:lnTo>
                <a:cubicBezTo>
                  <a:pt x="152124" y="881841"/>
                  <a:pt x="0" y="693366"/>
                  <a:pt x="0" y="467464"/>
                </a:cubicBezTo>
                <a:cubicBezTo>
                  <a:pt x="0" y="273834"/>
                  <a:pt x="111764" y="107701"/>
                  <a:pt x="271048" y="36736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Chord 63"/>
          <p:cNvSpPr>
            <a:spLocks/>
          </p:cNvSpPr>
          <p:nvPr/>
        </p:nvSpPr>
        <p:spPr>
          <a:xfrm rot="1348400">
            <a:off x="11582940" y="2376154"/>
            <a:ext cx="887582" cy="889200"/>
          </a:xfrm>
          <a:prstGeom prst="chord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Freeform 65"/>
          <p:cNvSpPr>
            <a:spLocks/>
          </p:cNvSpPr>
          <p:nvPr/>
        </p:nvSpPr>
        <p:spPr>
          <a:xfrm rot="1302344">
            <a:off x="10703293" y="1265497"/>
            <a:ext cx="1486800" cy="1487446"/>
          </a:xfrm>
          <a:custGeom>
            <a:avLst/>
            <a:gdLst>
              <a:gd name="connsiteX0" fmla="*/ 454035 w 1486800"/>
              <a:gd name="connsiteY0" fmla="*/ 58446 h 1487446"/>
              <a:gd name="connsiteX1" fmla="*/ 743400 w 1486800"/>
              <a:gd name="connsiteY1" fmla="*/ 0 h 1487446"/>
              <a:gd name="connsiteX2" fmla="*/ 1486800 w 1486800"/>
              <a:gd name="connsiteY2" fmla="*/ 743723 h 1487446"/>
              <a:gd name="connsiteX3" fmla="*/ 1475776 w 1486800"/>
              <a:gd name="connsiteY3" fmla="*/ 853126 h 1487446"/>
              <a:gd name="connsiteX4" fmla="*/ 1443636 w 1486800"/>
              <a:gd name="connsiteY4" fmla="*/ 860869 h 1487446"/>
              <a:gd name="connsiteX5" fmla="*/ 1155304 w 1486800"/>
              <a:gd name="connsiteY5" fmla="*/ 1162585 h 1487446"/>
              <a:gd name="connsiteX6" fmla="*/ 1139323 w 1486800"/>
              <a:gd name="connsiteY6" fmla="*/ 1308241 h 1487446"/>
              <a:gd name="connsiteX7" fmla="*/ 1147407 w 1486800"/>
              <a:gd name="connsiteY7" fmla="*/ 1366748 h 1487446"/>
              <a:gd name="connsiteX8" fmla="*/ 1032765 w 1486800"/>
              <a:gd name="connsiteY8" fmla="*/ 1429000 h 1487446"/>
              <a:gd name="connsiteX9" fmla="*/ 743400 w 1486800"/>
              <a:gd name="connsiteY9" fmla="*/ 1487446 h 1487446"/>
              <a:gd name="connsiteX10" fmla="*/ 0 w 1486800"/>
              <a:gd name="connsiteY10" fmla="*/ 743723 h 1487446"/>
              <a:gd name="connsiteX11" fmla="*/ 454035 w 1486800"/>
              <a:gd name="connsiteY11" fmla="*/ 58446 h 148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6800" h="1487446">
                <a:moveTo>
                  <a:pt x="454035" y="58446"/>
                </a:moveTo>
                <a:cubicBezTo>
                  <a:pt x="542974" y="20811"/>
                  <a:pt x="640758" y="0"/>
                  <a:pt x="743400" y="0"/>
                </a:cubicBezTo>
                <a:cubicBezTo>
                  <a:pt x="1153968" y="0"/>
                  <a:pt x="1486800" y="332976"/>
                  <a:pt x="1486800" y="743723"/>
                </a:cubicBezTo>
                <a:lnTo>
                  <a:pt x="1475776" y="853126"/>
                </a:lnTo>
                <a:lnTo>
                  <a:pt x="1443636" y="860869"/>
                </a:lnTo>
                <a:cubicBezTo>
                  <a:pt x="1306350" y="906191"/>
                  <a:pt x="1196192" y="1017269"/>
                  <a:pt x="1155304" y="1162585"/>
                </a:cubicBezTo>
                <a:cubicBezTo>
                  <a:pt x="1141693" y="1210957"/>
                  <a:pt x="1136606" y="1260110"/>
                  <a:pt x="1139323" y="1308241"/>
                </a:cubicBezTo>
                <a:lnTo>
                  <a:pt x="1147407" y="1366748"/>
                </a:lnTo>
                <a:lnTo>
                  <a:pt x="1032765" y="1429000"/>
                </a:lnTo>
                <a:cubicBezTo>
                  <a:pt x="943826" y="1466635"/>
                  <a:pt x="846042" y="1487446"/>
                  <a:pt x="743400" y="1487446"/>
                </a:cubicBezTo>
                <a:cubicBezTo>
                  <a:pt x="332832" y="1487446"/>
                  <a:pt x="0" y="1154470"/>
                  <a:pt x="0" y="743723"/>
                </a:cubicBezTo>
                <a:cubicBezTo>
                  <a:pt x="0" y="435663"/>
                  <a:pt x="187218" y="171349"/>
                  <a:pt x="454035" y="58446"/>
                </a:cubicBezTo>
                <a:close/>
              </a:path>
            </a:pathLst>
          </a:custGeom>
          <a:solidFill>
            <a:srgbClr val="FFFF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34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5AE3-4D5E-4D13-A4E4-351B741A020A}" type="datetimeFigureOut">
              <a:rPr lang="en-GB" smtClean="0"/>
              <a:t>20/08/2014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46B8-B5C9-4F6B-855C-EB93CF59D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Tx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Tx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radiate.fnal.gov/meetings/WootanDPA.pdf" TargetMode="External"/><Relationship Id="rId2" Type="http://schemas.openxmlformats.org/officeDocument/2006/relationships/hyperlink" Target="http://www.ewp.rpi.edu/hartford/~linnb/FWLM/Projeect%20Files/Linn%20-%20Radiation%20Damage%20Modeling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exfor/exfor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MCNPX Simulation of FETS Beam </a:t>
            </a:r>
            <a:r>
              <a:rPr lang="en-GB" dirty="0"/>
              <a:t>D</a:t>
            </a:r>
            <a:r>
              <a:rPr lang="en-GB" dirty="0" smtClean="0"/>
              <a:t>ump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Jordan Taylor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Year PhD Student </a:t>
            </a:r>
          </a:p>
          <a:p>
            <a:r>
              <a:rPr lang="en-GB" dirty="0" smtClean="0"/>
              <a:t>IIAA (International Institute for Accelerator Applications)</a:t>
            </a:r>
            <a:br>
              <a:rPr lang="en-GB" dirty="0" smtClean="0"/>
            </a:br>
            <a:r>
              <a:rPr lang="en-GB" dirty="0" smtClean="0"/>
              <a:t>University of Huddersfield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7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Lithium Target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28176" r="52381" b="35807"/>
          <a:stretch/>
        </p:blipFill>
        <p:spPr>
          <a:xfrm>
            <a:off x="9194375" y="3775404"/>
            <a:ext cx="2588323" cy="262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27552" r="43377" b="35199"/>
          <a:stretch/>
        </p:blipFill>
        <p:spPr>
          <a:xfrm>
            <a:off x="7167154" y="227647"/>
            <a:ext cx="4615544" cy="3501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27551" r="85557" b="52263"/>
          <a:stretch/>
        </p:blipFill>
        <p:spPr>
          <a:xfrm>
            <a:off x="7167154" y="4006382"/>
            <a:ext cx="1441394" cy="2390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4369" y="3663177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ZX plane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38329" y="633589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 plane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17650" y="4476087"/>
                <a:ext cx="199471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𝑠𝑜𝑢𝑟𝑐𝑒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𝑝𝑎𝑟𝑡𝑖𝑐𝑙𝑒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50" y="4476087"/>
                <a:ext cx="1994713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3850" y="1429431"/>
            <a:ext cx="5534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Neutron Flux plot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2cm away from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98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9890" y="1263960"/>
            <a:ext cx="11972109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Displacement per Atom (DPA) calculation on lithium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Can be done in MCNPX but uncommon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2 different methods I have found for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Brian Linn -  </a:t>
            </a:r>
            <a:r>
              <a:rPr lang="en-GB" sz="2400" i="1" dirty="0"/>
              <a:t>Rensselaer Polytechnic </a:t>
            </a:r>
            <a:r>
              <a:rPr lang="en-GB" sz="2400" i="1" dirty="0" smtClean="0"/>
              <a:t>Institute, MANE6960, December 2013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David </a:t>
            </a:r>
            <a:r>
              <a:rPr lang="en-GB" sz="2400" dirty="0" err="1" smtClean="0"/>
              <a:t>Wootan</a:t>
            </a:r>
            <a:r>
              <a:rPr lang="en-GB" sz="2400" dirty="0" smtClean="0"/>
              <a:t> - </a:t>
            </a:r>
            <a:r>
              <a:rPr lang="en-GB" sz="2400" i="1" dirty="0" smtClean="0"/>
              <a:t>Pacific </a:t>
            </a:r>
            <a:r>
              <a:rPr lang="en-GB" sz="2400" i="1" dirty="0"/>
              <a:t>Northwest National </a:t>
            </a:r>
            <a:r>
              <a:rPr lang="en-GB" sz="2400" i="1" dirty="0" smtClean="0"/>
              <a:t>Laboratory, Radiate Workshop, April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 have tried to follow the example set by Linn, and am currently working on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 was unsuccessful following </a:t>
            </a:r>
            <a:r>
              <a:rPr lang="en-GB" sz="2400" dirty="0" err="1" smtClean="0"/>
              <a:t>Wootan’s</a:t>
            </a:r>
            <a:r>
              <a:rPr lang="en-GB" sz="2400" dirty="0" smtClean="0"/>
              <a:t>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 will also look to compare the Lithium yields produced with known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 smtClean="0"/>
          </a:p>
          <a:p>
            <a:r>
              <a:rPr lang="en-GB" sz="1050" dirty="0">
                <a:hlinkClick r:id="rId2"/>
              </a:rPr>
              <a:t>http://www.ewp.rpi.edu/hartford/~linnb/FWLM/Projeect%20Files/Linn%20-%</a:t>
            </a:r>
            <a:r>
              <a:rPr lang="en-GB" sz="1050" dirty="0" smtClean="0">
                <a:hlinkClick r:id="rId2"/>
              </a:rPr>
              <a:t>20Radiation%20Damage%20Modeling.pdf</a:t>
            </a:r>
            <a:endParaRPr lang="en-GB" sz="1050" dirty="0" smtClean="0"/>
          </a:p>
          <a:p>
            <a:r>
              <a:rPr lang="en-GB" sz="1050" dirty="0">
                <a:hlinkClick r:id="rId3"/>
              </a:rPr>
              <a:t>http://</a:t>
            </a:r>
            <a:r>
              <a:rPr lang="en-GB" sz="1050" dirty="0" smtClean="0">
                <a:hlinkClick r:id="rId3"/>
              </a:rPr>
              <a:t>www-radiate.fnal.gov/meetings/WootanDPA.pdf</a:t>
            </a:r>
            <a:endParaRPr lang="en-GB" sz="1050" dirty="0" smtClean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222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10515600" cy="1325563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890" y="1263960"/>
            <a:ext cx="11972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Suggestions from Chris </a:t>
            </a:r>
            <a:r>
              <a:rPr lang="en-GB" sz="2400" dirty="0" err="1" smtClean="0"/>
              <a:t>Densham</a:t>
            </a:r>
            <a:r>
              <a:rPr lang="en-GB" sz="2400" dirty="0" smtClean="0"/>
              <a:t> – Radiation Damage facility </a:t>
            </a:r>
          </a:p>
          <a:p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Significant DPA values could be of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Irradiation facility looking at thin sheets of materials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steel for reactor lifetimes </a:t>
            </a:r>
            <a:endParaRPr lang="en-GB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Materials </a:t>
            </a:r>
            <a:r>
              <a:rPr lang="en-GB" sz="2400" smtClean="0"/>
              <a:t>for target</a:t>
            </a:r>
            <a:endParaRPr lang="en-GB" sz="2400" dirty="0" smtClean="0"/>
          </a:p>
          <a:p>
            <a:pPr lvl="2"/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Any suggestions for other interesting things to look at are welcome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3363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869" r="51349" b="44815"/>
          <a:stretch/>
        </p:blipFill>
        <p:spPr>
          <a:xfrm>
            <a:off x="232229" y="333829"/>
            <a:ext cx="11621497" cy="5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1265" y="1368471"/>
            <a:ext cx="10013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simulation of the beam dump has been completed in FLUKA and </a:t>
            </a:r>
            <a:r>
              <a:rPr lang="en-GB" sz="2400" dirty="0" smtClean="0"/>
              <a:t>MARS for FETS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Neutron </a:t>
            </a:r>
            <a:r>
              <a:rPr lang="en-GB" sz="2400" dirty="0"/>
              <a:t>production unsuccessful for aluminium because of cross-section issues </a:t>
            </a: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MCNPX </a:t>
            </a:r>
            <a:r>
              <a:rPr lang="en-GB" sz="2400" dirty="0"/>
              <a:t>will be used to see if this issue </a:t>
            </a:r>
            <a:r>
              <a:rPr lang="en-GB" sz="2400" dirty="0" smtClean="0"/>
              <a:t>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Since the FETS meeting in May I have been learning MCNPX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 have successfully simulated FETS in MCNPX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2284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FETS Geometries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7244" r="42944" b="35353"/>
          <a:stretch/>
        </p:blipFill>
        <p:spPr>
          <a:xfrm>
            <a:off x="392596" y="1429431"/>
            <a:ext cx="5660034" cy="42581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942011" y="3579222"/>
            <a:ext cx="1" cy="8447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54333" y="3862251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20cm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94560" y="3579222"/>
            <a:ext cx="1983646" cy="174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6569" y="3627961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50cm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39166" y="3243946"/>
            <a:ext cx="0" cy="6610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89822" y="3596640"/>
            <a:ext cx="4356" cy="1079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9822" y="3857897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26cm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9166" y="3904960"/>
            <a:ext cx="672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19.8cm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6021" y="3360929"/>
            <a:ext cx="611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9.9cm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45772" y="3596640"/>
            <a:ext cx="299148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85556" y="2585482"/>
            <a:ext cx="15890" cy="2709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2511" y="2515636"/>
            <a:ext cx="611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1"/>
                </a:solidFill>
              </a:rPr>
              <a:t>5</a:t>
            </a:r>
            <a:r>
              <a:rPr lang="en-GB" sz="900" dirty="0" smtClean="0">
                <a:solidFill>
                  <a:schemeClr val="accent1"/>
                </a:solidFill>
              </a:rPr>
              <a:t>cm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5397" y="4951849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20cm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286620" y="4715269"/>
            <a:ext cx="0" cy="6610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98600" y="2302453"/>
            <a:ext cx="56541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8600" y="2025454"/>
            <a:ext cx="611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15cm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33560" y="2336688"/>
            <a:ext cx="42605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44920" y="2059689"/>
            <a:ext cx="460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10cm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6520" y="3674128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20cm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121314" y="3627961"/>
            <a:ext cx="6637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5970" y="2964284"/>
            <a:ext cx="531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/>
                </a:solidFill>
              </a:rPr>
              <a:t>20cm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20764" y="2918117"/>
            <a:ext cx="66375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0" t="11698" r="52467" b="38894"/>
          <a:stretch/>
        </p:blipFill>
        <p:spPr>
          <a:xfrm>
            <a:off x="6005889" y="288249"/>
            <a:ext cx="4687790" cy="6376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0100" y="880957"/>
            <a:ext cx="26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20cm cylinder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077292" y="3079700"/>
            <a:ext cx="77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dump target 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269080" y="4882599"/>
            <a:ext cx="230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25cm cylinder 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604707" y="2585482"/>
            <a:ext cx="2619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1cm </a:t>
            </a:r>
          </a:p>
          <a:p>
            <a:r>
              <a:rPr lang="en-GB" sz="1600" dirty="0" smtClean="0"/>
              <a:t>Steel </a:t>
            </a:r>
          </a:p>
          <a:p>
            <a:r>
              <a:rPr lang="en-GB" sz="1600" dirty="0" err="1" smtClean="0"/>
              <a:t>Beampipe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18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Aluminium Target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27387" r="43340" b="35592"/>
          <a:stretch/>
        </p:blipFill>
        <p:spPr>
          <a:xfrm>
            <a:off x="7147893" y="219071"/>
            <a:ext cx="4729783" cy="3504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" y="1429431"/>
            <a:ext cx="5534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  <a:r>
              <a:rPr lang="en-GB" sz="2400" dirty="0" smtClean="0"/>
              <a:t>nergy deposition plot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10cm away from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28464" r="52312" b="35712"/>
          <a:stretch/>
        </p:blipFill>
        <p:spPr>
          <a:xfrm>
            <a:off x="9262463" y="3821716"/>
            <a:ext cx="2615213" cy="258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27323" r="85979" b="52451"/>
          <a:stretch/>
        </p:blipFill>
        <p:spPr>
          <a:xfrm>
            <a:off x="7147892" y="4140505"/>
            <a:ext cx="1275013" cy="2243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369" y="3645759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ZX plane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211532" y="6325173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 plane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r>
                  <a:rPr lang="en-GB" b="0" dirty="0" smtClean="0"/>
                  <a:t>/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𝑠𝑜𝑢𝑟𝑐𝑒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𝑝𝑎𝑟𝑡𝑖𝑐𝑙𝑒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970" r="-33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Aluminium Target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" t="12433" r="65783" b="44761"/>
          <a:stretch/>
        </p:blipFill>
        <p:spPr>
          <a:xfrm>
            <a:off x="5579554" y="445632"/>
            <a:ext cx="6195348" cy="440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10" t="11736" r="50469" b="61683"/>
          <a:stretch/>
        </p:blipFill>
        <p:spPr>
          <a:xfrm>
            <a:off x="4140854" y="4305670"/>
            <a:ext cx="2064635" cy="2445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2423" y="4972594"/>
            <a:ext cx="552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www-nds.iaea.org/exfor/exfor.htm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Cross section data from </a:t>
            </a:r>
            <a:r>
              <a:rPr lang="en-GB" dirty="0" err="1" smtClean="0"/>
              <a:t>Exfor</a:t>
            </a:r>
            <a:r>
              <a:rPr lang="en-GB" dirty="0" smtClean="0"/>
              <a:t> for </a:t>
            </a:r>
            <a:r>
              <a:rPr lang="en-GB" dirty="0" err="1" smtClean="0"/>
              <a:t>p,xn</a:t>
            </a:r>
            <a:r>
              <a:rPr lang="en-GB" dirty="0" smtClean="0"/>
              <a:t> reactions for aluminium.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850" y="1429431"/>
            <a:ext cx="5534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Neutron Flux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10cm away from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5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Lithium Cross section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98" r="50764" b="44763"/>
          <a:stretch/>
        </p:blipFill>
        <p:spPr>
          <a:xfrm>
            <a:off x="173887" y="1045029"/>
            <a:ext cx="10915027" cy="54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Lithium Target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27778" r="43304" b="35725"/>
          <a:stretch/>
        </p:blipFill>
        <p:spPr>
          <a:xfrm>
            <a:off x="7081787" y="103868"/>
            <a:ext cx="4698749" cy="3500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28485" r="52036" b="35585"/>
          <a:stretch/>
        </p:blipFill>
        <p:spPr>
          <a:xfrm>
            <a:off x="9091749" y="3708499"/>
            <a:ext cx="2688787" cy="264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7011" r="85393" b="50868"/>
          <a:stretch/>
        </p:blipFill>
        <p:spPr>
          <a:xfrm>
            <a:off x="7081787" y="3845122"/>
            <a:ext cx="1460153" cy="2509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2115" y="3523833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ZX plane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211532" y="631646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 plane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r>
                  <a:rPr lang="en-GB" b="0" dirty="0" smtClean="0"/>
                  <a:t>/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𝑠𝑜𝑢𝑟𝑐𝑒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𝑝𝑎𝑟𝑡𝑖𝑐𝑙𝑒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970" r="-33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850" y="1429431"/>
            <a:ext cx="55342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  <a:r>
              <a:rPr lang="en-GB" sz="2400" dirty="0" smtClean="0"/>
              <a:t>nergy deposition plot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Moved to Lithium because of known cross section data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10cm away from target</a:t>
            </a:r>
          </a:p>
          <a:p>
            <a:pPr lvl="1"/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90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Lithium Target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28167" r="52381" b="36431"/>
          <a:stretch/>
        </p:blipFill>
        <p:spPr>
          <a:xfrm>
            <a:off x="9056914" y="3717724"/>
            <a:ext cx="2712969" cy="267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27706" r="43204" b="36123"/>
          <a:stretch/>
        </p:blipFill>
        <p:spPr>
          <a:xfrm>
            <a:off x="7064369" y="164828"/>
            <a:ext cx="4694548" cy="344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8167" r="85823" b="52245"/>
          <a:stretch/>
        </p:blipFill>
        <p:spPr>
          <a:xfrm>
            <a:off x="7064369" y="3928752"/>
            <a:ext cx="1478740" cy="2472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5940" y="3533059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ZX plane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67694" y="6325173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 plane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17650" y="4476087"/>
                <a:ext cx="199471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𝑠𝑜𝑢𝑟𝑐𝑒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𝑝𝑎𝑟𝑡𝑖𝑐𝑙𝑒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50" y="4476087"/>
                <a:ext cx="1994713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850" y="1429431"/>
            <a:ext cx="5534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Neutron Flux plot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10cm away from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64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7" t="27863" r="51949" b="35773"/>
          <a:stretch/>
        </p:blipFill>
        <p:spPr>
          <a:xfrm>
            <a:off x="9211533" y="3743772"/>
            <a:ext cx="2678666" cy="2654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t="27778" r="43087" b="35521"/>
          <a:stretch/>
        </p:blipFill>
        <p:spPr>
          <a:xfrm>
            <a:off x="7134042" y="157160"/>
            <a:ext cx="4756156" cy="35266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87" y="103868"/>
            <a:ext cx="4871188" cy="1325563"/>
          </a:xfrm>
        </p:spPr>
        <p:txBody>
          <a:bodyPr/>
          <a:lstStyle/>
          <a:p>
            <a:r>
              <a:rPr lang="en-GB" dirty="0" smtClean="0"/>
              <a:t>Lithium Target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27255" r="85485" b="52420"/>
          <a:stretch/>
        </p:blipFill>
        <p:spPr>
          <a:xfrm>
            <a:off x="7134042" y="3977164"/>
            <a:ext cx="1461318" cy="24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4369" y="3637050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ZX plane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211532" y="631646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 plane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r>
                  <a:rPr lang="en-GB" b="0" dirty="0" smtClean="0"/>
                  <a:t>/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𝑠𝑜𝑢𝑟𝑐𝑒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𝑝𝑎𝑟𝑡𝑖𝑐𝑙𝑒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20" y="4615823"/>
                <a:ext cx="185069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970" r="-33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3850" y="1429431"/>
            <a:ext cx="55342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  <a:r>
              <a:rPr lang="en-GB" sz="2400" dirty="0" smtClean="0"/>
              <a:t>nergy deposition plot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Beam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1 million particles simulate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3MeV proton beam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5cm radial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Source 2cm away from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3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bbles" id="{18DF4A68-8A6D-448A-936B-35DDF782DAD3}" vid="{6F15B626-B1E3-4C53-A7A3-59889E5DA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431</Words>
  <Application>Microsoft Office PowerPoint</Application>
  <PresentationFormat>Widescreen</PresentationFormat>
  <Paragraphs>137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Bubbles</vt:lpstr>
      <vt:lpstr>MCNPX Simulation of FETS Beam Dump</vt:lpstr>
      <vt:lpstr>Update</vt:lpstr>
      <vt:lpstr>FETS Geometries</vt:lpstr>
      <vt:lpstr>Aluminium Target</vt:lpstr>
      <vt:lpstr>Aluminium Target</vt:lpstr>
      <vt:lpstr>Lithium Cross section</vt:lpstr>
      <vt:lpstr>Lithium Target</vt:lpstr>
      <vt:lpstr>Lithium Target</vt:lpstr>
      <vt:lpstr>Lithium Target</vt:lpstr>
      <vt:lpstr>Lithium Target</vt:lpstr>
      <vt:lpstr>Next steps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MCNPX Simulation of FETS beam dump</dc:title>
  <dc:creator>Jordan</dc:creator>
  <cp:lastModifiedBy>Jordan</cp:lastModifiedBy>
  <cp:revision>23</cp:revision>
  <dcterms:created xsi:type="dcterms:W3CDTF">2014-08-18T22:10:37Z</dcterms:created>
  <dcterms:modified xsi:type="dcterms:W3CDTF">2014-08-20T09:45:48Z</dcterms:modified>
</cp:coreProperties>
</file>